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2" r:id="rId7"/>
    <p:sldId id="263" r:id="rId8"/>
    <p:sldId id="264" r:id="rId9"/>
    <p:sldId id="265" r:id="rId10"/>
    <p:sldId id="267" r:id="rId11"/>
    <p:sldId id="268" r:id="rId12"/>
  </p:sldIdLst>
  <p:sldSz cx="9144000" cy="5143500" type="screen16x9"/>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00258F-DA3D-4ABB-8843-D3423797654F}">
  <a:tblStyle styleId="{EA00258F-DA3D-4ABB-8843-D342379765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68"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8500" y="4409758"/>
            <a:ext cx="5588000" cy="4177665"/>
          </a:xfrm>
          <a:prstGeom prst="rect">
            <a:avLst/>
          </a:prstGeom>
          <a:noFill/>
          <a:ln>
            <a:noFill/>
          </a:ln>
        </p:spPr>
        <p:txBody>
          <a:bodyPr spcFirstLastPara="1" wrap="square" lIns="92943" tIns="92943" rIns="92943" bIns="9294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96427b170_0_173: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96427b170_0_173: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96427b170_0_209: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96427b170_0_209: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96427b170_0_153: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96427b170_0_153: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marR="38732" indent="0">
              <a:lnSpc>
                <a:spcPct val="128571"/>
              </a:lnSpc>
              <a:buNone/>
            </a:pPr>
            <a:endParaRPr sz="1200">
              <a:solidFill>
                <a:srgbClr val="202124"/>
              </a:solidFill>
              <a:highlight>
                <a:srgbClr val="F8F9FA"/>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f96427b170_0_0: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f96427b170_0_0: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marR="38732" indent="0">
              <a:lnSpc>
                <a:spcPct val="128571"/>
              </a:lnSpc>
              <a:buNone/>
            </a:pPr>
            <a:endParaRPr sz="2100">
              <a:solidFill>
                <a:srgbClr val="202124"/>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96427b170_0_184: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96427b170_0_184: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96427b170_0_5: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96427b170_0_5: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lnSpc>
                <a:spcPct val="114000"/>
              </a:lnSpc>
              <a:buClr>
                <a:schemeClr val="dk1"/>
              </a:buClr>
              <a:buNone/>
            </a:pPr>
            <a:r>
              <a:rPr lang="en" sz="1000">
                <a:solidFill>
                  <a:schemeClr val="dk1"/>
                </a:solidFill>
                <a:highlight>
                  <a:srgbClr val="FFFFFF"/>
                </a:highlight>
              </a:rPr>
              <a:t>LEAs must monitor the progress of all ELs in</a:t>
            </a:r>
            <a:endParaRPr sz="1000">
              <a:solidFill>
                <a:schemeClr val="dk1"/>
              </a:solidFill>
              <a:highlight>
                <a:srgbClr val="FFFFFF"/>
              </a:highlight>
            </a:endParaRPr>
          </a:p>
          <a:p>
            <a:pPr marL="0" indent="0">
              <a:lnSpc>
                <a:spcPct val="114000"/>
              </a:lnSpc>
              <a:buClr>
                <a:schemeClr val="dk1"/>
              </a:buClr>
              <a:buNone/>
            </a:pPr>
            <a:r>
              <a:rPr lang="en" sz="1000">
                <a:solidFill>
                  <a:schemeClr val="dk1"/>
                </a:solidFill>
                <a:highlight>
                  <a:srgbClr val="FFFFFF"/>
                </a:highlight>
              </a:rPr>
              <a:t>achieving English language proficiency (ELP)</a:t>
            </a:r>
            <a:endParaRPr sz="1000">
              <a:solidFill>
                <a:schemeClr val="dk1"/>
              </a:solidFill>
              <a:highlight>
                <a:srgbClr val="FFFFFF"/>
              </a:highlight>
            </a:endParaRPr>
          </a:p>
          <a:p>
            <a:pPr marL="0" indent="0">
              <a:lnSpc>
                <a:spcPct val="114000"/>
              </a:lnSpc>
              <a:buClr>
                <a:schemeClr val="dk1"/>
              </a:buClr>
              <a:buNone/>
            </a:pPr>
            <a:r>
              <a:rPr lang="en" sz="1000">
                <a:solidFill>
                  <a:schemeClr val="dk1"/>
                </a:solidFill>
                <a:highlight>
                  <a:srgbClr val="FFFFFF"/>
                </a:highlight>
              </a:rPr>
              <a:t>and in acquiring content knowledge.</a:t>
            </a:r>
            <a:endParaRPr sz="1000">
              <a:solidFill>
                <a:schemeClr val="dk1"/>
              </a:solidFill>
              <a:highlight>
                <a:srgbClr val="FFFFFF"/>
              </a:highlight>
            </a:endParaRPr>
          </a:p>
          <a:p>
            <a:pPr marL="0" indent="0">
              <a:lnSpc>
                <a:spcPct val="114000"/>
              </a:lnSpc>
              <a:buClr>
                <a:schemeClr val="dk1"/>
              </a:buClr>
              <a:buNone/>
            </a:pPr>
            <a:r>
              <a:rPr lang="en" sz="1000">
                <a:solidFill>
                  <a:schemeClr val="dk1"/>
                </a:solidFill>
                <a:highlight>
                  <a:srgbClr val="FFFFFF"/>
                </a:highlight>
              </a:rPr>
              <a:t>• LEAs should establish rigorous monitoring</a:t>
            </a:r>
            <a:endParaRPr sz="1000">
              <a:solidFill>
                <a:schemeClr val="dk1"/>
              </a:solidFill>
              <a:highlight>
                <a:srgbClr val="FFFFFF"/>
              </a:highlight>
            </a:endParaRPr>
          </a:p>
          <a:p>
            <a:pPr marL="0" indent="0">
              <a:lnSpc>
                <a:spcPct val="114000"/>
              </a:lnSpc>
              <a:buClr>
                <a:schemeClr val="dk1"/>
              </a:buClr>
              <a:buNone/>
            </a:pPr>
            <a:r>
              <a:rPr lang="en" sz="1000">
                <a:solidFill>
                  <a:schemeClr val="dk1"/>
                </a:solidFill>
                <a:highlight>
                  <a:srgbClr val="FFFFFF"/>
                </a:highlight>
              </a:rPr>
              <a:t>systems that include benchmarks for expected</a:t>
            </a:r>
            <a:endParaRPr sz="1000">
              <a:solidFill>
                <a:schemeClr val="dk1"/>
              </a:solidFill>
              <a:highlight>
                <a:srgbClr val="FFFFFF"/>
              </a:highlight>
            </a:endParaRPr>
          </a:p>
          <a:p>
            <a:pPr marL="0" indent="0">
              <a:lnSpc>
                <a:spcPct val="114000"/>
              </a:lnSpc>
              <a:buClr>
                <a:schemeClr val="dk1"/>
              </a:buClr>
              <a:buNone/>
            </a:pPr>
            <a:r>
              <a:rPr lang="en" sz="1000">
                <a:solidFill>
                  <a:schemeClr val="dk1"/>
                </a:solidFill>
                <a:highlight>
                  <a:srgbClr val="FFFFFF"/>
                </a:highlight>
              </a:rPr>
              <a:t>growth and take appropriate steps to assist</a:t>
            </a:r>
            <a:endParaRPr sz="1000">
              <a:solidFill>
                <a:schemeClr val="dk1"/>
              </a:solidFill>
              <a:highlight>
                <a:srgbClr val="FFFFFF"/>
              </a:highlight>
            </a:endParaRPr>
          </a:p>
          <a:p>
            <a:pPr marL="0" indent="0">
              <a:lnSpc>
                <a:spcPct val="114000"/>
              </a:lnSpc>
              <a:buClr>
                <a:schemeClr val="dk1"/>
              </a:buClr>
              <a:buNone/>
            </a:pPr>
            <a:r>
              <a:rPr lang="en" sz="1000">
                <a:solidFill>
                  <a:schemeClr val="dk1"/>
                </a:solidFill>
                <a:highlight>
                  <a:srgbClr val="FFFFFF"/>
                </a:highlight>
              </a:rPr>
              <a:t>students who are not adequately progressing</a:t>
            </a:r>
            <a:endParaRPr sz="1000">
              <a:solidFill>
                <a:schemeClr val="dk1"/>
              </a:solidFill>
              <a:highlight>
                <a:srgbClr val="FFFFFF"/>
              </a:highlight>
            </a:endParaRPr>
          </a:p>
          <a:p>
            <a:pPr marL="0" indent="0">
              <a:lnSpc>
                <a:spcPct val="114000"/>
              </a:lnSpc>
              <a:buClr>
                <a:schemeClr val="dk1"/>
              </a:buClr>
              <a:buNone/>
            </a:pPr>
            <a:r>
              <a:rPr lang="en" sz="1000">
                <a:solidFill>
                  <a:schemeClr val="dk1"/>
                </a:solidFill>
                <a:highlight>
                  <a:srgbClr val="FFFFFF"/>
                </a:highlight>
              </a:rPr>
              <a:t>towards those goals.</a:t>
            </a:r>
            <a:endParaRPr sz="1000">
              <a:solidFill>
                <a:schemeClr val="dk1"/>
              </a:solidFill>
              <a:highlight>
                <a:srgbClr val="FFFFFF"/>
              </a:highlight>
            </a:endParaRPr>
          </a:p>
          <a:p>
            <a:pPr marL="0" indent="0">
              <a:lnSpc>
                <a:spcPct val="114000"/>
              </a:lnSpc>
              <a:buClr>
                <a:schemeClr val="dk1"/>
              </a:buClr>
              <a:buNone/>
            </a:pPr>
            <a:r>
              <a:rPr lang="en" sz="1000">
                <a:solidFill>
                  <a:schemeClr val="dk1"/>
                </a:solidFill>
                <a:highlight>
                  <a:srgbClr val="FFFFFF"/>
                </a:highlight>
              </a:rPr>
              <a:t>• SEAs must monitor LEAs to ensure that they</a:t>
            </a:r>
            <a:endParaRPr sz="1000">
              <a:solidFill>
                <a:schemeClr val="dk1"/>
              </a:solidFill>
              <a:highlight>
                <a:srgbClr val="FFFFFF"/>
              </a:highlight>
            </a:endParaRPr>
          </a:p>
          <a:p>
            <a:pPr marL="0" indent="0">
              <a:lnSpc>
                <a:spcPct val="114000"/>
              </a:lnSpc>
              <a:buClr>
                <a:schemeClr val="dk1"/>
              </a:buClr>
              <a:buNone/>
            </a:pPr>
            <a:r>
              <a:rPr lang="en" sz="1000">
                <a:solidFill>
                  <a:schemeClr val="dk1"/>
                </a:solidFill>
                <a:highlight>
                  <a:srgbClr val="FFFFFF"/>
                </a:highlight>
              </a:rPr>
              <a:t>are providing ELs meaningful access to grade­</a:t>
            </a:r>
            <a:endParaRPr sz="1000">
              <a:solidFill>
                <a:schemeClr val="dk1"/>
              </a:solidFill>
              <a:highlight>
                <a:srgbClr val="FFFFFF"/>
              </a:highlight>
            </a:endParaRPr>
          </a:p>
          <a:p>
            <a:pPr marL="0" indent="0">
              <a:lnSpc>
                <a:spcPct val="114000"/>
              </a:lnSpc>
              <a:buClr>
                <a:schemeClr val="dk1"/>
              </a:buClr>
              <a:buNone/>
            </a:pPr>
            <a:r>
              <a:rPr lang="en" sz="1000">
                <a:solidFill>
                  <a:schemeClr val="dk1"/>
                </a:solidFill>
                <a:highlight>
                  <a:srgbClr val="FFFFFF"/>
                </a:highlight>
              </a:rPr>
              <a:t>level core content instruction and remedying</a:t>
            </a:r>
            <a:endParaRPr sz="1000">
              <a:solidFill>
                <a:schemeClr val="dk1"/>
              </a:solidFill>
              <a:highlight>
                <a:srgbClr val="FFFFFF"/>
              </a:highlight>
            </a:endParaRPr>
          </a:p>
          <a:p>
            <a:pPr marL="0" indent="0">
              <a:lnSpc>
                <a:spcPct val="114000"/>
              </a:lnSpc>
              <a:buClr>
                <a:schemeClr val="dk1"/>
              </a:buClr>
              <a:buNone/>
            </a:pPr>
            <a:r>
              <a:rPr lang="en" sz="1000">
                <a:solidFill>
                  <a:schemeClr val="dk1"/>
                </a:solidFill>
                <a:highlight>
                  <a:srgbClr val="FFFFFF"/>
                </a:highlight>
              </a:rPr>
              <a:t>any academic deficits in a timely manner</a:t>
            </a:r>
            <a:endParaRPr sz="1000">
              <a:solidFill>
                <a:schemeClr val="dk1"/>
              </a:solidFill>
              <a:highlight>
                <a:srgbClr val="FFFFFF"/>
              </a:highlight>
            </a:endParaRPr>
          </a:p>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96427b170_0_57: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96427b170_0_57: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indent="0">
              <a:buNone/>
            </a:pPr>
            <a:r>
              <a:rPr lang="en" sz="1200">
                <a:solidFill>
                  <a:schemeClr val="dk1"/>
                </a:solidFill>
                <a:highlight>
                  <a:srgbClr val="FFFFFF"/>
                </a:highlight>
              </a:rPr>
              <a:t>The ELPAC Overall Performance Level (PL) 4 was approved by the State Board of Education as the statewide standardized ELP criterion (1). LEAs shall use ELPAC Overall PL 4 to determine whether a student has met that criterion.</a:t>
            </a:r>
            <a:endParaRPr sz="1400">
              <a:solidFill>
                <a:schemeClr val="dk1"/>
              </a:solidFill>
            </a:endParaRPr>
          </a:p>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96427b170_0_82: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96427b170_0_82: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464790" marR="38732" indent="0">
              <a:lnSpc>
                <a:spcPct val="128571"/>
              </a:lnSpc>
              <a:buNone/>
            </a:pPr>
            <a:endParaRPr sz="1600">
              <a:solidFill>
                <a:srgbClr val="202124"/>
              </a:solidFill>
              <a:highlight>
                <a:srgbClr val="F8F9FA"/>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96427b170_0_106: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96427b170_0_106: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marR="38732" indent="0">
              <a:lnSpc>
                <a:spcPct val="128571"/>
              </a:lnSpc>
              <a:buNone/>
            </a:pPr>
            <a:endParaRPr sz="1300">
              <a:solidFill>
                <a:srgbClr val="202124"/>
              </a:solidFill>
              <a:highlight>
                <a:srgbClr val="F8F9FA"/>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96427b170_0_121:notes"/>
          <p:cNvSpPr>
            <a:spLocks noGrp="1" noRot="1" noChangeAspect="1"/>
          </p:cNvSpPr>
          <p:nvPr>
            <p:ph type="sldImg" idx="2"/>
          </p:nvPr>
        </p:nvSpPr>
        <p:spPr>
          <a:xfrm>
            <a:off x="398463" y="696913"/>
            <a:ext cx="6189662"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96427b170_0_121:notes"/>
          <p:cNvSpPr txBox="1">
            <a:spLocks noGrp="1"/>
          </p:cNvSpPr>
          <p:nvPr>
            <p:ph type="body" idx="1"/>
          </p:nvPr>
        </p:nvSpPr>
        <p:spPr>
          <a:xfrm>
            <a:off x="698500" y="4409758"/>
            <a:ext cx="5588000" cy="4177665"/>
          </a:xfrm>
          <a:prstGeom prst="rect">
            <a:avLst/>
          </a:prstGeom>
        </p:spPr>
        <p:txBody>
          <a:bodyPr spcFirstLastPara="1" wrap="square" lIns="92943" tIns="92943" rIns="92943" bIns="92943" anchor="t" anchorCtr="0">
            <a:noAutofit/>
          </a:bodyPr>
          <a:lstStyle/>
          <a:p>
            <a:pPr marL="0" marR="38732" indent="0">
              <a:lnSpc>
                <a:spcPct val="128571"/>
              </a:lnSpc>
              <a:buNone/>
            </a:pPr>
            <a:endParaRPr sz="1300">
              <a:solidFill>
                <a:srgbClr val="202124"/>
              </a:solidFill>
              <a:highlight>
                <a:srgbClr val="F8F9FA"/>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6200"/>
            <a:ext cx="8520600" cy="1590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900"/>
              <a:t>Overview of the Reclassification Process</a:t>
            </a:r>
            <a:endParaRPr/>
          </a:p>
        </p:txBody>
      </p:sp>
      <p:pic>
        <p:nvPicPr>
          <p:cNvPr id="55" name="Google Shape;55;p13"/>
          <p:cNvPicPr preferRelativeResize="0"/>
          <p:nvPr/>
        </p:nvPicPr>
        <p:blipFill>
          <a:blip r:embed="rId3">
            <a:alphaModFix/>
          </a:blip>
          <a:stretch>
            <a:fillRect/>
          </a:stretch>
        </p:blipFill>
        <p:spPr>
          <a:xfrm>
            <a:off x="381000" y="1789724"/>
            <a:ext cx="8020051" cy="3170425"/>
          </a:xfrm>
          <a:prstGeom prst="rect">
            <a:avLst/>
          </a:prstGeom>
          <a:noFill/>
          <a:ln>
            <a:noFill/>
          </a:ln>
        </p:spPr>
      </p:pic>
      <p:pic>
        <p:nvPicPr>
          <p:cNvPr id="56" name="Google Shape;56;p13"/>
          <p:cNvPicPr preferRelativeResize="0"/>
          <p:nvPr/>
        </p:nvPicPr>
        <p:blipFill>
          <a:blip r:embed="rId4">
            <a:alphaModFix/>
          </a:blip>
          <a:stretch>
            <a:fillRect/>
          </a:stretch>
        </p:blipFill>
        <p:spPr>
          <a:xfrm>
            <a:off x="381000" y="1789725"/>
            <a:ext cx="1181100" cy="11811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265500" y="200025"/>
            <a:ext cx="8707200" cy="56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110"/>
              <a:t>Monitoring After Reclassification</a:t>
            </a:r>
            <a:endParaRPr sz="3110"/>
          </a:p>
        </p:txBody>
      </p:sp>
      <p:sp>
        <p:nvSpPr>
          <p:cNvPr id="175" name="Google Shape;175;p24"/>
          <p:cNvSpPr txBox="1">
            <a:spLocks noGrp="1"/>
          </p:cNvSpPr>
          <p:nvPr>
            <p:ph type="subTitle" idx="1"/>
          </p:nvPr>
        </p:nvSpPr>
        <p:spPr>
          <a:xfrm>
            <a:off x="152175" y="1080450"/>
            <a:ext cx="4283700" cy="3615600"/>
          </a:xfrm>
          <a:prstGeom prst="rect">
            <a:avLst/>
          </a:prstGeom>
        </p:spPr>
        <p:txBody>
          <a:bodyPr spcFirstLastPara="1" wrap="square" lIns="91425" tIns="91425" rIns="91425" bIns="91425" anchor="t" anchorCtr="0">
            <a:noAutofit/>
          </a:bodyPr>
          <a:lstStyle/>
          <a:p>
            <a:pPr marL="0" marR="723900" lvl="0" indent="0" algn="l" rtl="0">
              <a:lnSpc>
                <a:spcPct val="114000"/>
              </a:lnSpc>
              <a:spcBef>
                <a:spcPts val="0"/>
              </a:spcBef>
              <a:spcAft>
                <a:spcPts val="0"/>
              </a:spcAft>
              <a:buClr>
                <a:schemeClr val="dk1"/>
              </a:buClr>
              <a:buSzPts val="1100"/>
              <a:buFont typeface="Arial"/>
              <a:buNone/>
            </a:pPr>
            <a:r>
              <a:rPr lang="en" sz="1700">
                <a:solidFill>
                  <a:schemeClr val="dk1"/>
                </a:solidFill>
                <a:highlight>
                  <a:srgbClr val="FFFFFF"/>
                </a:highlight>
              </a:rPr>
              <a:t>Students exiting from EL status must be monitored for at least four years, to ensure that </a:t>
            </a:r>
            <a:endParaRPr sz="1700">
              <a:solidFill>
                <a:schemeClr val="dk1"/>
              </a:solidFill>
              <a:highlight>
                <a:srgbClr val="FFFFFF"/>
              </a:highlight>
            </a:endParaRPr>
          </a:p>
          <a:p>
            <a:pPr marL="0" marR="723900" lvl="0" indent="0" algn="l" rtl="0">
              <a:lnSpc>
                <a:spcPct val="114000"/>
              </a:lnSpc>
              <a:spcBef>
                <a:spcPts val="0"/>
              </a:spcBef>
              <a:spcAft>
                <a:spcPts val="0"/>
              </a:spcAft>
              <a:buClr>
                <a:schemeClr val="dk1"/>
              </a:buClr>
              <a:buSzPts val="1100"/>
              <a:buFont typeface="Arial"/>
              <a:buNone/>
            </a:pPr>
            <a:r>
              <a:rPr lang="en" sz="1700">
                <a:solidFill>
                  <a:schemeClr val="dk1"/>
                </a:solidFill>
                <a:highlight>
                  <a:srgbClr val="FFFFFF"/>
                </a:highlight>
              </a:rPr>
              <a:t>(1) they have not been prematurely exited; and (2) they are meaningfully participating in the standard program of instruction comparable to their never-­EL peers.</a:t>
            </a:r>
            <a:endParaRPr sz="1700">
              <a:solidFill>
                <a:schemeClr val="dk1"/>
              </a:solidFill>
              <a:highlight>
                <a:srgbClr val="FFFFFF"/>
              </a:highlight>
            </a:endParaRPr>
          </a:p>
          <a:p>
            <a:pPr marL="0" marR="38100" lvl="0" indent="0" algn="l" rtl="0">
              <a:lnSpc>
                <a:spcPct val="128571"/>
              </a:lnSpc>
              <a:spcBef>
                <a:spcPts val="0"/>
              </a:spcBef>
              <a:spcAft>
                <a:spcPts val="0"/>
              </a:spcAft>
              <a:buClr>
                <a:schemeClr val="dk1"/>
              </a:buClr>
              <a:buSzPts val="1100"/>
              <a:buFont typeface="Arial"/>
              <a:buNone/>
            </a:pPr>
            <a:endParaRPr sz="1800">
              <a:solidFill>
                <a:srgbClr val="202124"/>
              </a:solidFill>
            </a:endParaRPr>
          </a:p>
          <a:p>
            <a:pPr marL="0" lvl="0" indent="0" algn="l" rtl="0">
              <a:spcBef>
                <a:spcPts val="0"/>
              </a:spcBef>
              <a:spcAft>
                <a:spcPts val="0"/>
              </a:spcAft>
              <a:buNone/>
            </a:pPr>
            <a:endParaRPr/>
          </a:p>
        </p:txBody>
      </p:sp>
      <p:pic>
        <p:nvPicPr>
          <p:cNvPr id="176" name="Google Shape;176;p24"/>
          <p:cNvPicPr preferRelativeResize="0"/>
          <p:nvPr/>
        </p:nvPicPr>
        <p:blipFill rotWithShape="1">
          <a:blip r:embed="rId3">
            <a:alphaModFix/>
          </a:blip>
          <a:srcRect b="-4210"/>
          <a:stretch/>
        </p:blipFill>
        <p:spPr>
          <a:xfrm>
            <a:off x="5003075" y="1590675"/>
            <a:ext cx="3837000" cy="2657476"/>
          </a:xfrm>
          <a:prstGeom prst="rect">
            <a:avLst/>
          </a:prstGeom>
          <a:noFill/>
          <a:ln w="76200" cap="flat" cmpd="sng">
            <a:solidFill>
              <a:srgbClr val="FF99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Comments/Questions</a:t>
            </a:r>
            <a:endParaRPr/>
          </a:p>
          <a:p>
            <a:pPr marL="0" lvl="0" indent="0" algn="ctr" rtl="0">
              <a:spcBef>
                <a:spcPts val="0"/>
              </a:spcBef>
              <a:spcAft>
                <a:spcPts val="0"/>
              </a:spcAft>
              <a:buNone/>
            </a:pPr>
            <a:r>
              <a:rPr lang="en"/>
              <a:t>Please contact SAUSD EL Programs</a:t>
            </a:r>
            <a:endParaRPr/>
          </a:p>
          <a:p>
            <a:pPr marL="0" lvl="0" indent="0" algn="ctr" rtl="0">
              <a:spcBef>
                <a:spcPts val="0"/>
              </a:spcBef>
              <a:spcAft>
                <a:spcPts val="0"/>
              </a:spcAft>
              <a:buNone/>
            </a:pPr>
            <a:r>
              <a:rPr lang="en"/>
              <a:t>714 558-5855 </a:t>
            </a:r>
            <a:endParaRPr/>
          </a:p>
        </p:txBody>
      </p:sp>
      <p:pic>
        <p:nvPicPr>
          <p:cNvPr id="182" name="Google Shape;182;p25"/>
          <p:cNvPicPr preferRelativeResize="0"/>
          <p:nvPr/>
        </p:nvPicPr>
        <p:blipFill>
          <a:blip r:embed="rId3">
            <a:alphaModFix/>
          </a:blip>
          <a:stretch>
            <a:fillRect/>
          </a:stretch>
        </p:blipFill>
        <p:spPr>
          <a:xfrm>
            <a:off x="2162175" y="1840550"/>
            <a:ext cx="4601225" cy="2483800"/>
          </a:xfrm>
          <a:prstGeom prst="rect">
            <a:avLst/>
          </a:prstGeom>
          <a:noFill/>
          <a:ln w="28575" cap="flat" cmpd="sng">
            <a:solidFill>
              <a:srgbClr val="FF99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0" y="170225"/>
            <a:ext cx="9144000" cy="847500"/>
          </a:xfrm>
          <a:prstGeom prst="rect">
            <a:avLst/>
          </a:prstGeom>
          <a:solidFill>
            <a:srgbClr val="1155CC"/>
          </a:solidFill>
        </p:spPr>
        <p:txBody>
          <a:bodyPr spcFirstLastPara="1" wrap="square" lIns="91425" tIns="91425" rIns="91425" bIns="91425" anchor="t" anchorCtr="0">
            <a:normAutofit/>
          </a:bodyPr>
          <a:lstStyle/>
          <a:p>
            <a:pPr marL="0" lvl="0" indent="0" algn="ctr" rtl="0">
              <a:spcBef>
                <a:spcPts val="0"/>
              </a:spcBef>
              <a:spcAft>
                <a:spcPts val="0"/>
              </a:spcAft>
              <a:buNone/>
            </a:pPr>
            <a:r>
              <a:rPr lang="en" sz="3000">
                <a:solidFill>
                  <a:schemeClr val="lt1"/>
                </a:solidFill>
              </a:rPr>
              <a:t>Identifying Potential English Learners (ELs)</a:t>
            </a:r>
            <a:endParaRPr sz="3000">
              <a:solidFill>
                <a:schemeClr val="lt1"/>
              </a:solidFill>
            </a:endParaRPr>
          </a:p>
        </p:txBody>
      </p:sp>
      <p:sp>
        <p:nvSpPr>
          <p:cNvPr id="62" name="Google Shape;62;p14"/>
          <p:cNvSpPr/>
          <p:nvPr/>
        </p:nvSpPr>
        <p:spPr>
          <a:xfrm>
            <a:off x="0" y="1130850"/>
            <a:ext cx="3307500" cy="1082100"/>
          </a:xfrm>
          <a:prstGeom prst="chevron">
            <a:avLst>
              <a:gd name="adj"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Step 1</a:t>
            </a:r>
            <a:endParaRPr sz="1800" b="1"/>
          </a:p>
          <a:p>
            <a:pPr marL="0" lvl="0" indent="0" algn="ctr" rtl="0">
              <a:spcBef>
                <a:spcPts val="0"/>
              </a:spcBef>
              <a:spcAft>
                <a:spcPts val="0"/>
              </a:spcAft>
              <a:buNone/>
            </a:pPr>
            <a:r>
              <a:rPr lang="en"/>
              <a:t>Review the Home Language Survey</a:t>
            </a:r>
            <a:endParaRPr/>
          </a:p>
        </p:txBody>
      </p:sp>
      <p:sp>
        <p:nvSpPr>
          <p:cNvPr id="63" name="Google Shape;63;p14"/>
          <p:cNvSpPr/>
          <p:nvPr/>
        </p:nvSpPr>
        <p:spPr>
          <a:xfrm>
            <a:off x="2876550" y="1130850"/>
            <a:ext cx="3373500" cy="1082100"/>
          </a:xfrm>
          <a:prstGeom prst="chevron">
            <a:avLst>
              <a:gd name="adj"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t>          </a:t>
            </a:r>
            <a:endParaRPr sz="1600" b="1"/>
          </a:p>
          <a:p>
            <a:pPr marL="0" lvl="0" indent="0" algn="ctr" rtl="0">
              <a:spcBef>
                <a:spcPts val="0"/>
              </a:spcBef>
              <a:spcAft>
                <a:spcPts val="0"/>
              </a:spcAft>
              <a:buNone/>
            </a:pPr>
            <a:r>
              <a:rPr lang="en" sz="1800" b="1"/>
              <a:t>Step 2</a:t>
            </a:r>
            <a:endParaRPr sz="1800" b="1"/>
          </a:p>
          <a:p>
            <a:pPr marL="0" lvl="0" indent="0" algn="ctr" rtl="0">
              <a:spcBef>
                <a:spcPts val="0"/>
              </a:spcBef>
              <a:spcAft>
                <a:spcPts val="0"/>
              </a:spcAft>
              <a:buNone/>
            </a:pPr>
            <a:r>
              <a:rPr lang="en"/>
              <a:t>Assess Potential EL With the Initial </a:t>
            </a:r>
            <a:r>
              <a:rPr lang="en" i="1"/>
              <a:t>ELPAC</a:t>
            </a:r>
            <a:endParaRPr i="1"/>
          </a:p>
          <a:p>
            <a:pPr marL="0" lvl="0" indent="0" algn="ctr" rtl="0">
              <a:spcBef>
                <a:spcPts val="0"/>
              </a:spcBef>
              <a:spcAft>
                <a:spcPts val="0"/>
              </a:spcAft>
              <a:buNone/>
            </a:pPr>
            <a:endParaRPr i="1"/>
          </a:p>
          <a:p>
            <a:pPr marL="0" lvl="0" indent="0" algn="l" rtl="0">
              <a:spcBef>
                <a:spcPts val="0"/>
              </a:spcBef>
              <a:spcAft>
                <a:spcPts val="0"/>
              </a:spcAft>
              <a:buNone/>
            </a:pPr>
            <a:endParaRPr/>
          </a:p>
        </p:txBody>
      </p:sp>
      <p:sp>
        <p:nvSpPr>
          <p:cNvPr id="64" name="Google Shape;64;p14"/>
          <p:cNvSpPr/>
          <p:nvPr/>
        </p:nvSpPr>
        <p:spPr>
          <a:xfrm>
            <a:off x="5836525" y="1130850"/>
            <a:ext cx="3307500" cy="1082100"/>
          </a:xfrm>
          <a:prstGeom prst="chevron">
            <a:avLst>
              <a:gd name="adj"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t>      Step 3</a:t>
            </a:r>
            <a:endParaRPr sz="1800" b="1"/>
          </a:p>
          <a:p>
            <a:pPr marL="0" lvl="0" indent="0" algn="ctr" rtl="0">
              <a:spcBef>
                <a:spcPts val="0"/>
              </a:spcBef>
              <a:spcAft>
                <a:spcPts val="0"/>
              </a:spcAft>
              <a:buNone/>
            </a:pPr>
            <a:r>
              <a:rPr lang="en"/>
              <a:t>Program Placement</a:t>
            </a:r>
            <a:endParaRPr/>
          </a:p>
          <a:p>
            <a:pPr marL="0" lvl="0" indent="0" algn="ctr" rtl="0">
              <a:spcBef>
                <a:spcPts val="0"/>
              </a:spcBef>
              <a:spcAft>
                <a:spcPts val="0"/>
              </a:spcAft>
              <a:buNone/>
            </a:pPr>
            <a:r>
              <a:rPr lang="en"/>
              <a:t>•EL Programs and Services</a:t>
            </a:r>
            <a:endParaRPr/>
          </a:p>
        </p:txBody>
      </p:sp>
      <p:pic>
        <p:nvPicPr>
          <p:cNvPr id="65" name="Google Shape;65;p14"/>
          <p:cNvPicPr preferRelativeResize="0"/>
          <p:nvPr/>
        </p:nvPicPr>
        <p:blipFill>
          <a:blip r:embed="rId3">
            <a:alphaModFix/>
          </a:blip>
          <a:stretch>
            <a:fillRect/>
          </a:stretch>
        </p:blipFill>
        <p:spPr>
          <a:xfrm>
            <a:off x="182825" y="2326075"/>
            <a:ext cx="2340170" cy="2625750"/>
          </a:xfrm>
          <a:prstGeom prst="rect">
            <a:avLst/>
          </a:prstGeom>
          <a:noFill/>
          <a:ln>
            <a:noFill/>
          </a:ln>
        </p:spPr>
      </p:pic>
      <p:pic>
        <p:nvPicPr>
          <p:cNvPr id="66" name="Google Shape;66;p14"/>
          <p:cNvPicPr preferRelativeResize="0"/>
          <p:nvPr/>
        </p:nvPicPr>
        <p:blipFill>
          <a:blip r:embed="rId4">
            <a:alphaModFix/>
          </a:blip>
          <a:stretch>
            <a:fillRect/>
          </a:stretch>
        </p:blipFill>
        <p:spPr>
          <a:xfrm>
            <a:off x="3185170" y="2357750"/>
            <a:ext cx="2377158" cy="2625750"/>
          </a:xfrm>
          <a:prstGeom prst="rect">
            <a:avLst/>
          </a:prstGeom>
          <a:noFill/>
          <a:ln>
            <a:noFill/>
          </a:ln>
        </p:spPr>
      </p:pic>
      <p:pic>
        <p:nvPicPr>
          <p:cNvPr id="67" name="Google Shape;67;p14"/>
          <p:cNvPicPr preferRelativeResize="0"/>
          <p:nvPr/>
        </p:nvPicPr>
        <p:blipFill>
          <a:blip r:embed="rId5">
            <a:alphaModFix/>
          </a:blip>
          <a:stretch>
            <a:fillRect/>
          </a:stretch>
        </p:blipFill>
        <p:spPr>
          <a:xfrm>
            <a:off x="6110378" y="2357750"/>
            <a:ext cx="2552200" cy="2625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839150" y="76075"/>
            <a:ext cx="4192800" cy="624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2427" b="1"/>
              <a:t>EL Programs and Services</a:t>
            </a:r>
            <a:r>
              <a:rPr lang="en"/>
              <a:t> </a:t>
            </a:r>
            <a:endParaRPr/>
          </a:p>
        </p:txBody>
      </p:sp>
      <p:sp>
        <p:nvSpPr>
          <p:cNvPr id="73" name="Google Shape;73;p15"/>
          <p:cNvSpPr txBox="1">
            <a:spLocks noGrp="1"/>
          </p:cNvSpPr>
          <p:nvPr>
            <p:ph type="body" idx="2"/>
          </p:nvPr>
        </p:nvSpPr>
        <p:spPr>
          <a:xfrm>
            <a:off x="4709275" y="1202175"/>
            <a:ext cx="4468200" cy="3527700"/>
          </a:xfrm>
          <a:prstGeom prst="rect">
            <a:avLst/>
          </a:prstGeom>
        </p:spPr>
        <p:txBody>
          <a:bodyPr spcFirstLastPara="1" wrap="square" lIns="91425" tIns="91425" rIns="91425" bIns="91425" anchor="ctr" anchorCtr="0">
            <a:noAutofit/>
          </a:bodyPr>
          <a:lstStyle/>
          <a:p>
            <a:pPr marL="0" marR="393700" lvl="0" indent="0" algn="l" rtl="0">
              <a:lnSpc>
                <a:spcPct val="114000"/>
              </a:lnSpc>
              <a:spcBef>
                <a:spcPts val="0"/>
              </a:spcBef>
              <a:spcAft>
                <a:spcPts val="0"/>
              </a:spcAft>
              <a:buClr>
                <a:schemeClr val="dk1"/>
              </a:buClr>
              <a:buSzPts val="1100"/>
              <a:buFont typeface="Arial"/>
              <a:buNone/>
            </a:pPr>
            <a:r>
              <a:rPr lang="en" sz="1700">
                <a:solidFill>
                  <a:schemeClr val="dk1"/>
                </a:solidFill>
              </a:rPr>
              <a:t>We have the dual obligations to not only provide programs that enable EL students to attain English proficiency, but also to provide support in other curricular areas that will ensure ELs have equal opportunities to participate in the curriculum.</a:t>
            </a:r>
            <a:endParaRPr sz="1700">
              <a:solidFill>
                <a:schemeClr val="dk1"/>
              </a:solidFill>
            </a:endParaRPr>
          </a:p>
          <a:p>
            <a:pPr marL="0" marR="393700" lvl="0" indent="0" algn="l" rtl="0">
              <a:lnSpc>
                <a:spcPct val="114000"/>
              </a:lnSpc>
              <a:spcBef>
                <a:spcPts val="0"/>
              </a:spcBef>
              <a:spcAft>
                <a:spcPts val="0"/>
              </a:spcAft>
              <a:buClr>
                <a:schemeClr val="dk1"/>
              </a:buClr>
              <a:buSzPts val="1100"/>
              <a:buFont typeface="Arial"/>
              <a:buNone/>
            </a:pPr>
            <a:endParaRPr sz="1700">
              <a:solidFill>
                <a:schemeClr val="dk1"/>
              </a:solidFill>
            </a:endParaRPr>
          </a:p>
          <a:p>
            <a:pPr marL="457200" marR="393700" lvl="0" indent="-323850" algn="l" rtl="0">
              <a:lnSpc>
                <a:spcPct val="114000"/>
              </a:lnSpc>
              <a:spcBef>
                <a:spcPts val="0"/>
              </a:spcBef>
              <a:spcAft>
                <a:spcPts val="0"/>
              </a:spcAft>
              <a:buClr>
                <a:schemeClr val="dk1"/>
              </a:buClr>
              <a:buSzPts val="1500"/>
              <a:buChar char="●"/>
            </a:pPr>
            <a:r>
              <a:rPr lang="en" sz="1500">
                <a:solidFill>
                  <a:schemeClr val="dk1"/>
                </a:solidFill>
              </a:rPr>
              <a:t>Meaningful access to the core curriculum </a:t>
            </a:r>
            <a:endParaRPr sz="1500">
              <a:solidFill>
                <a:schemeClr val="dk1"/>
              </a:solidFill>
            </a:endParaRPr>
          </a:p>
          <a:p>
            <a:pPr marL="457200" marR="393700" lvl="0" indent="-323850" algn="l" rtl="0">
              <a:lnSpc>
                <a:spcPct val="114000"/>
              </a:lnSpc>
              <a:spcBef>
                <a:spcPts val="0"/>
              </a:spcBef>
              <a:spcAft>
                <a:spcPts val="0"/>
              </a:spcAft>
              <a:buClr>
                <a:schemeClr val="dk1"/>
              </a:buClr>
              <a:buSzPts val="1500"/>
              <a:buChar char="●"/>
            </a:pPr>
            <a:r>
              <a:rPr lang="en" sz="1500">
                <a:solidFill>
                  <a:schemeClr val="dk1"/>
                </a:solidFill>
              </a:rPr>
              <a:t>attain English proficiency</a:t>
            </a:r>
            <a:endParaRPr sz="1500">
              <a:solidFill>
                <a:schemeClr val="dk1"/>
              </a:solidFill>
            </a:endParaRPr>
          </a:p>
          <a:p>
            <a:pPr marL="0" marR="393700" lvl="0" indent="0" algn="l" rtl="0">
              <a:lnSpc>
                <a:spcPct val="114000"/>
              </a:lnSpc>
              <a:spcBef>
                <a:spcPts val="0"/>
              </a:spcBef>
              <a:spcAft>
                <a:spcPts val="0"/>
              </a:spcAft>
              <a:buClr>
                <a:schemeClr val="dk1"/>
              </a:buClr>
              <a:buSzPts val="1100"/>
              <a:buFont typeface="Arial"/>
              <a:buNone/>
            </a:pPr>
            <a:endParaRPr sz="1500">
              <a:solidFill>
                <a:schemeClr val="dk1"/>
              </a:solidFill>
            </a:endParaRPr>
          </a:p>
          <a:p>
            <a:pPr marL="584200" marR="558800" lvl="0" indent="0" algn="l" rtl="0">
              <a:lnSpc>
                <a:spcPct val="114000"/>
              </a:lnSpc>
              <a:spcBef>
                <a:spcPts val="0"/>
              </a:spcBef>
              <a:spcAft>
                <a:spcPts val="0"/>
              </a:spcAft>
              <a:buClr>
                <a:schemeClr val="dk1"/>
              </a:buClr>
              <a:buSzPts val="1100"/>
              <a:buFont typeface="Arial"/>
              <a:buNone/>
            </a:pPr>
            <a:r>
              <a:rPr lang="en" sz="1500">
                <a:solidFill>
                  <a:schemeClr val="dk1"/>
                </a:solidFill>
              </a:rPr>
              <a:t>within a reasonable length of time</a:t>
            </a:r>
            <a:endParaRPr sz="1500">
              <a:solidFill>
                <a:schemeClr val="dk1"/>
              </a:solidFill>
            </a:endParaRPr>
          </a:p>
          <a:p>
            <a:pPr marL="0" marR="393700" lvl="0" indent="0" algn="l" rtl="0">
              <a:lnSpc>
                <a:spcPct val="114000"/>
              </a:lnSpc>
              <a:spcBef>
                <a:spcPts val="0"/>
              </a:spcBef>
              <a:spcAft>
                <a:spcPts val="0"/>
              </a:spcAft>
              <a:buClr>
                <a:schemeClr val="dk1"/>
              </a:buClr>
              <a:buSzPts val="1100"/>
              <a:buFont typeface="Arial"/>
              <a:buNone/>
            </a:pPr>
            <a:endParaRPr sz="1000">
              <a:solidFill>
                <a:schemeClr val="dk1"/>
              </a:solidFill>
              <a:highlight>
                <a:srgbClr val="FFFFFF"/>
              </a:highlight>
            </a:endParaRPr>
          </a:p>
          <a:p>
            <a:pPr marL="0" marR="279400" lvl="0" indent="0" algn="l" rtl="0">
              <a:lnSpc>
                <a:spcPct val="114000"/>
              </a:lnSpc>
              <a:spcBef>
                <a:spcPts val="0"/>
              </a:spcBef>
              <a:spcAft>
                <a:spcPts val="0"/>
              </a:spcAft>
              <a:buClr>
                <a:schemeClr val="dk1"/>
              </a:buClr>
              <a:buSzPts val="1100"/>
              <a:buFont typeface="Arial"/>
              <a:buNone/>
            </a:pPr>
            <a:endParaRPr sz="1808">
              <a:solidFill>
                <a:schemeClr val="dk1"/>
              </a:solidFill>
            </a:endParaRPr>
          </a:p>
          <a:p>
            <a:pPr marL="0" lvl="0" indent="0" algn="l" rtl="0">
              <a:spcBef>
                <a:spcPts val="0"/>
              </a:spcBef>
              <a:spcAft>
                <a:spcPts val="1200"/>
              </a:spcAft>
              <a:buNone/>
            </a:pPr>
            <a:endParaRPr/>
          </a:p>
        </p:txBody>
      </p:sp>
      <p:pic>
        <p:nvPicPr>
          <p:cNvPr id="74" name="Google Shape;74;p15"/>
          <p:cNvPicPr preferRelativeResize="0"/>
          <p:nvPr/>
        </p:nvPicPr>
        <p:blipFill rotWithShape="1">
          <a:blip r:embed="rId3">
            <a:alphaModFix/>
          </a:blip>
          <a:srcRect l="11542" r="8078"/>
          <a:stretch/>
        </p:blipFill>
        <p:spPr>
          <a:xfrm>
            <a:off x="208875" y="941525"/>
            <a:ext cx="4192896" cy="3477648"/>
          </a:xfrm>
          <a:prstGeom prst="rect">
            <a:avLst/>
          </a:prstGeom>
          <a:noFill/>
          <a:ln w="114300" cap="flat" cmpd="sng">
            <a:solidFill>
              <a:srgbClr val="E69138"/>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265500" y="200025"/>
            <a:ext cx="8707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980"/>
              <a:t>Monitoring the Progress of English Learners (ELs)</a:t>
            </a:r>
            <a:endParaRPr sz="2980"/>
          </a:p>
        </p:txBody>
      </p:sp>
      <p:sp>
        <p:nvSpPr>
          <p:cNvPr id="80" name="Google Shape;80;p16"/>
          <p:cNvSpPr txBox="1">
            <a:spLocks noGrp="1"/>
          </p:cNvSpPr>
          <p:nvPr>
            <p:ph type="subTitle" idx="1"/>
          </p:nvPr>
        </p:nvSpPr>
        <p:spPr>
          <a:xfrm>
            <a:off x="196325" y="1232625"/>
            <a:ext cx="4114500" cy="3675300"/>
          </a:xfrm>
          <a:prstGeom prst="rect">
            <a:avLst/>
          </a:prstGeom>
        </p:spPr>
        <p:txBody>
          <a:bodyPr spcFirstLastPara="1" wrap="square" lIns="91425" tIns="91425" rIns="91425" bIns="91425" anchor="t" anchorCtr="0">
            <a:noAutofit/>
          </a:bodyPr>
          <a:lstStyle/>
          <a:p>
            <a:pPr marL="0" lvl="0" indent="0" algn="l" rtl="0">
              <a:lnSpc>
                <a:spcPct val="114000"/>
              </a:lnSpc>
              <a:spcBef>
                <a:spcPts val="0"/>
              </a:spcBef>
              <a:spcAft>
                <a:spcPts val="0"/>
              </a:spcAft>
              <a:buNone/>
            </a:pPr>
            <a:r>
              <a:rPr lang="en" sz="1300">
                <a:solidFill>
                  <a:schemeClr val="dk1"/>
                </a:solidFill>
                <a:highlight>
                  <a:srgbClr val="FFFFFF"/>
                </a:highlight>
              </a:rPr>
              <a:t>SAUSD must monitor the progress of all ELs in achieving English language proficiency (ELP) and in acquiring content knowledge to determine when students are not making appropriate progress, and provide additional support to enable ELs to reach English proficiency and gain grade-level content knowledge. This will ensure ELs are provided meaningful access to grade-level core content instruction and remedying any academic deficits in a timely manner.</a:t>
            </a:r>
            <a:endParaRPr sz="1300">
              <a:solidFill>
                <a:schemeClr val="dk1"/>
              </a:solidFill>
              <a:highlight>
                <a:srgbClr val="FFFFFF"/>
              </a:highlight>
            </a:endParaRPr>
          </a:p>
          <a:p>
            <a:pPr marL="0" lvl="0" indent="0" algn="l" rtl="0">
              <a:lnSpc>
                <a:spcPct val="114000"/>
              </a:lnSpc>
              <a:spcBef>
                <a:spcPts val="0"/>
              </a:spcBef>
              <a:spcAft>
                <a:spcPts val="0"/>
              </a:spcAft>
              <a:buNone/>
            </a:pPr>
            <a:endParaRPr sz="1300">
              <a:solidFill>
                <a:schemeClr val="dk1"/>
              </a:solidFill>
              <a:highlight>
                <a:srgbClr val="FFFFFF"/>
              </a:highlight>
            </a:endParaRPr>
          </a:p>
          <a:p>
            <a:pPr marL="0" lvl="0" indent="0" algn="l" rtl="0">
              <a:lnSpc>
                <a:spcPct val="114000"/>
              </a:lnSpc>
              <a:spcBef>
                <a:spcPts val="0"/>
              </a:spcBef>
              <a:spcAft>
                <a:spcPts val="0"/>
              </a:spcAft>
              <a:buNone/>
            </a:pPr>
            <a:r>
              <a:rPr lang="en" sz="1300">
                <a:solidFill>
                  <a:schemeClr val="dk1"/>
                </a:solidFill>
                <a:highlight>
                  <a:srgbClr val="FFFFFF"/>
                </a:highlight>
              </a:rPr>
              <a:t>In addition, schools continually monitor students’ progress and adjust instructional strategies to target and support students’ needs via their SPSA EL goals.</a:t>
            </a:r>
            <a:endParaRPr sz="1300">
              <a:solidFill>
                <a:schemeClr val="dk1"/>
              </a:solidFill>
              <a:highlight>
                <a:srgbClr val="FFFFFF"/>
              </a:highlight>
            </a:endParaRPr>
          </a:p>
          <a:p>
            <a:pPr marL="0" lvl="0" indent="0" algn="l" rtl="0">
              <a:lnSpc>
                <a:spcPct val="114000"/>
              </a:lnSpc>
              <a:spcBef>
                <a:spcPts val="0"/>
              </a:spcBef>
              <a:spcAft>
                <a:spcPts val="0"/>
              </a:spcAft>
              <a:buClr>
                <a:schemeClr val="dk1"/>
              </a:buClr>
              <a:buSzPts val="1100"/>
              <a:buFont typeface="Arial"/>
              <a:buNone/>
            </a:pPr>
            <a:endParaRPr sz="1000">
              <a:solidFill>
                <a:schemeClr val="dk1"/>
              </a:solidFill>
              <a:highlight>
                <a:srgbClr val="FFFFFF"/>
              </a:highlight>
            </a:endParaRPr>
          </a:p>
          <a:p>
            <a:pPr marL="0" marR="38100" lvl="0" indent="0" algn="l" rtl="0">
              <a:lnSpc>
                <a:spcPct val="128571"/>
              </a:lnSpc>
              <a:spcBef>
                <a:spcPts val="0"/>
              </a:spcBef>
              <a:spcAft>
                <a:spcPts val="0"/>
              </a:spcAft>
              <a:buNone/>
            </a:pPr>
            <a:endParaRPr sz="1400">
              <a:solidFill>
                <a:srgbClr val="202124"/>
              </a:solidFill>
            </a:endParaRPr>
          </a:p>
          <a:p>
            <a:pPr marL="0" marR="38100" lvl="0" indent="0" algn="l" rtl="0">
              <a:lnSpc>
                <a:spcPct val="128571"/>
              </a:lnSpc>
              <a:spcBef>
                <a:spcPts val="0"/>
              </a:spcBef>
              <a:spcAft>
                <a:spcPts val="0"/>
              </a:spcAft>
              <a:buNone/>
            </a:pPr>
            <a:endParaRPr/>
          </a:p>
        </p:txBody>
      </p:sp>
      <p:pic>
        <p:nvPicPr>
          <p:cNvPr id="81" name="Google Shape;81;p16"/>
          <p:cNvPicPr preferRelativeResize="0"/>
          <p:nvPr/>
        </p:nvPicPr>
        <p:blipFill>
          <a:blip r:embed="rId3">
            <a:alphaModFix/>
          </a:blip>
          <a:stretch>
            <a:fillRect/>
          </a:stretch>
        </p:blipFill>
        <p:spPr>
          <a:xfrm>
            <a:off x="4972050" y="1523613"/>
            <a:ext cx="3867145" cy="2581525"/>
          </a:xfrm>
          <a:prstGeom prst="rect">
            <a:avLst/>
          </a:prstGeom>
          <a:noFill/>
          <a:ln w="76200" cap="flat" cmpd="sng">
            <a:solidFill>
              <a:srgbClr val="FF99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83700"/>
            <a:ext cx="8520600" cy="93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320" b="1"/>
              <a:t>Exiting English Learners From EL Programs and Services</a:t>
            </a:r>
            <a:endParaRPr sz="2320" b="1"/>
          </a:p>
          <a:p>
            <a:pPr marL="0" lvl="0" indent="0" algn="ctr" rtl="0">
              <a:spcBef>
                <a:spcPts val="0"/>
              </a:spcBef>
              <a:spcAft>
                <a:spcPts val="0"/>
              </a:spcAft>
              <a:buSzPts val="990"/>
              <a:buNone/>
            </a:pPr>
            <a:r>
              <a:rPr lang="en" sz="2720" b="1"/>
              <a:t>Reclassification</a:t>
            </a:r>
            <a:endParaRPr sz="2720" b="1"/>
          </a:p>
          <a:p>
            <a:pPr marL="0" lvl="0" indent="0" algn="l" rtl="0">
              <a:spcBef>
                <a:spcPts val="0"/>
              </a:spcBef>
              <a:spcAft>
                <a:spcPts val="0"/>
              </a:spcAft>
              <a:buSzPts val="990"/>
              <a:buNone/>
            </a:pPr>
            <a:endParaRPr sz="700">
              <a:highlight>
                <a:srgbClr val="FFFFFF"/>
              </a:highlight>
            </a:endParaRPr>
          </a:p>
          <a:p>
            <a:pPr marL="0" lvl="0" indent="0" algn="l" rtl="0">
              <a:spcBef>
                <a:spcPts val="0"/>
              </a:spcBef>
              <a:spcAft>
                <a:spcPts val="0"/>
              </a:spcAft>
              <a:buSzPts val="990"/>
              <a:buNone/>
            </a:pPr>
            <a:r>
              <a:rPr lang="en" sz="1200">
                <a:highlight>
                  <a:srgbClr val="FFFFFF"/>
                </a:highlight>
              </a:rPr>
              <a:t>Reclassification is the process whereby a student is reclassified from EL status to Fluent English Proficient (RFEP) status upon meeting a set criteria.</a:t>
            </a:r>
            <a:endParaRPr sz="3120" b="1"/>
          </a:p>
        </p:txBody>
      </p:sp>
      <p:sp>
        <p:nvSpPr>
          <p:cNvPr id="87" name="Google Shape;87;p17"/>
          <p:cNvSpPr txBox="1">
            <a:spLocks noGrp="1"/>
          </p:cNvSpPr>
          <p:nvPr>
            <p:ph type="body" idx="1"/>
          </p:nvPr>
        </p:nvSpPr>
        <p:spPr>
          <a:xfrm>
            <a:off x="32550" y="4088875"/>
            <a:ext cx="9078900" cy="808200"/>
          </a:xfrm>
          <a:prstGeom prst="rect">
            <a:avLst/>
          </a:prstGeom>
        </p:spPr>
        <p:txBody>
          <a:bodyPr spcFirstLastPara="1" wrap="square" lIns="91425" tIns="91425" rIns="91425" bIns="91425" anchor="t" anchorCtr="0">
            <a:normAutofit/>
          </a:bodyPr>
          <a:lstStyle/>
          <a:p>
            <a:pPr marL="0" marR="38100" lvl="0" indent="0" algn="l" rtl="0">
              <a:lnSpc>
                <a:spcPct val="128571"/>
              </a:lnSpc>
              <a:spcBef>
                <a:spcPts val="0"/>
              </a:spcBef>
              <a:spcAft>
                <a:spcPts val="0"/>
              </a:spcAft>
              <a:buClr>
                <a:schemeClr val="dk1"/>
              </a:buClr>
              <a:buSzPts val="1100"/>
              <a:buFont typeface="Arial"/>
              <a:buNone/>
            </a:pPr>
            <a:r>
              <a:rPr lang="en" sz="1900" b="1">
                <a:solidFill>
                  <a:srgbClr val="202124"/>
                </a:solidFill>
              </a:rPr>
              <a:t>          English Learner (</a:t>
            </a:r>
            <a:r>
              <a:rPr lang="en" sz="1900" b="1" i="1">
                <a:solidFill>
                  <a:srgbClr val="202124"/>
                </a:solidFill>
              </a:rPr>
              <a:t>EL</a:t>
            </a:r>
            <a:r>
              <a:rPr lang="en" sz="1900" b="1">
                <a:solidFill>
                  <a:srgbClr val="202124"/>
                </a:solidFill>
              </a:rPr>
              <a:t>)                     </a:t>
            </a:r>
            <a:r>
              <a:rPr lang="en" sz="1575" b="1">
                <a:solidFill>
                  <a:srgbClr val="202124"/>
                </a:solidFill>
              </a:rPr>
              <a:t>Reclassified Fluent English Proficient (</a:t>
            </a:r>
            <a:r>
              <a:rPr lang="en" sz="1575" b="1" i="1">
                <a:solidFill>
                  <a:srgbClr val="202124"/>
                </a:solidFill>
              </a:rPr>
              <a:t>RFEP</a:t>
            </a:r>
            <a:r>
              <a:rPr lang="en" sz="1575" b="1">
                <a:solidFill>
                  <a:srgbClr val="202124"/>
                </a:solidFill>
              </a:rPr>
              <a:t>).</a:t>
            </a:r>
            <a:endParaRPr sz="2075" b="1"/>
          </a:p>
        </p:txBody>
      </p:sp>
      <p:pic>
        <p:nvPicPr>
          <p:cNvPr id="88" name="Google Shape;88;p17"/>
          <p:cNvPicPr preferRelativeResize="0"/>
          <p:nvPr/>
        </p:nvPicPr>
        <p:blipFill>
          <a:blip r:embed="rId3">
            <a:alphaModFix/>
          </a:blip>
          <a:stretch>
            <a:fillRect/>
          </a:stretch>
        </p:blipFill>
        <p:spPr>
          <a:xfrm>
            <a:off x="261700" y="1609988"/>
            <a:ext cx="3579776" cy="2387676"/>
          </a:xfrm>
          <a:prstGeom prst="rect">
            <a:avLst/>
          </a:prstGeom>
          <a:noFill/>
          <a:ln w="76200" cap="flat" cmpd="sng">
            <a:solidFill>
              <a:srgbClr val="E69138"/>
            </a:solidFill>
            <a:prstDash val="solid"/>
            <a:round/>
            <a:headEnd type="none" w="sm" len="sm"/>
            <a:tailEnd type="none" w="sm" len="sm"/>
          </a:ln>
        </p:spPr>
      </p:pic>
      <p:sp>
        <p:nvSpPr>
          <p:cNvPr id="89" name="Google Shape;89;p17"/>
          <p:cNvSpPr/>
          <p:nvPr/>
        </p:nvSpPr>
        <p:spPr>
          <a:xfrm>
            <a:off x="4184550" y="2496775"/>
            <a:ext cx="774900" cy="614100"/>
          </a:xfrm>
          <a:prstGeom prst="rightArrow">
            <a:avLst>
              <a:gd name="adj1" fmla="val 50000"/>
              <a:gd name="adj2" fmla="val 50000"/>
            </a:avLst>
          </a:prstGeom>
          <a:solidFill>
            <a:schemeClr val="accent4"/>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90;p17"/>
          <p:cNvPicPr preferRelativeResize="0"/>
          <p:nvPr/>
        </p:nvPicPr>
        <p:blipFill>
          <a:blip r:embed="rId4">
            <a:alphaModFix/>
          </a:blip>
          <a:stretch>
            <a:fillRect/>
          </a:stretch>
        </p:blipFill>
        <p:spPr>
          <a:xfrm>
            <a:off x="5218987" y="1558225"/>
            <a:ext cx="3664614" cy="2439450"/>
          </a:xfrm>
          <a:prstGeom prst="rect">
            <a:avLst/>
          </a:prstGeom>
          <a:noFill/>
          <a:ln w="76200" cap="flat" cmpd="sng">
            <a:solidFill>
              <a:srgbClr val="E691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3" name="Google Shape;10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4" name="Google Shape;104;p19"/>
          <p:cNvPicPr preferRelativeResize="0"/>
          <p:nvPr/>
        </p:nvPicPr>
        <p:blipFill>
          <a:blip r:embed="rId3">
            <a:alphaModFix/>
          </a:blip>
          <a:stretch>
            <a:fillRect/>
          </a:stretch>
        </p:blipFill>
        <p:spPr>
          <a:xfrm>
            <a:off x="0" y="35050"/>
            <a:ext cx="9144003" cy="4978302"/>
          </a:xfrm>
          <a:prstGeom prst="rect">
            <a:avLst/>
          </a:prstGeom>
          <a:noFill/>
          <a:ln>
            <a:noFill/>
          </a:ln>
        </p:spPr>
      </p:pic>
      <p:sp>
        <p:nvSpPr>
          <p:cNvPr id="105" name="Google Shape;105;p19"/>
          <p:cNvSpPr txBox="1"/>
          <p:nvPr/>
        </p:nvSpPr>
        <p:spPr>
          <a:xfrm>
            <a:off x="121650" y="82588"/>
            <a:ext cx="8900700" cy="646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t>Criterion 1:  Assessment of Language</a:t>
            </a:r>
            <a:r>
              <a:rPr lang="en" sz="3000" b="1"/>
              <a:t> </a:t>
            </a:r>
            <a:r>
              <a:rPr lang="en" sz="2400" b="1"/>
              <a:t>Proficiency</a:t>
            </a:r>
            <a:endParaRPr sz="2400" b="1"/>
          </a:p>
        </p:txBody>
      </p:sp>
      <p:sp>
        <p:nvSpPr>
          <p:cNvPr id="106" name="Google Shape;106;p19"/>
          <p:cNvSpPr txBox="1"/>
          <p:nvPr/>
        </p:nvSpPr>
        <p:spPr>
          <a:xfrm>
            <a:off x="4695825" y="3095625"/>
            <a:ext cx="2011800" cy="11544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t>Opinion y consulta con los padres</a:t>
            </a:r>
            <a:endParaRPr sz="2100" b="1"/>
          </a:p>
        </p:txBody>
      </p:sp>
      <p:sp>
        <p:nvSpPr>
          <p:cNvPr id="107" name="Google Shape;107;p19"/>
          <p:cNvSpPr txBox="1"/>
          <p:nvPr/>
        </p:nvSpPr>
        <p:spPr>
          <a:xfrm>
            <a:off x="6991350" y="3095625"/>
            <a:ext cx="2011800" cy="1647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t>Comparación del desempeño estudiantil en habilidades básicas </a:t>
            </a:r>
            <a:endParaRPr sz="1900" b="1"/>
          </a:p>
        </p:txBody>
      </p:sp>
      <p:sp>
        <p:nvSpPr>
          <p:cNvPr id="108" name="Google Shape;108;p19"/>
          <p:cNvSpPr txBox="1"/>
          <p:nvPr/>
        </p:nvSpPr>
        <p:spPr>
          <a:xfrm>
            <a:off x="2305050" y="1219200"/>
            <a:ext cx="683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9" name="Google Shape;109;p19"/>
          <p:cNvSpPr txBox="1"/>
          <p:nvPr/>
        </p:nvSpPr>
        <p:spPr>
          <a:xfrm>
            <a:off x="2305050" y="729100"/>
            <a:ext cx="6765600" cy="4395600"/>
          </a:xfrm>
          <a:prstGeom prst="rect">
            <a:avLst/>
          </a:prstGeom>
          <a:solidFill>
            <a:schemeClr val="lt1"/>
          </a:solidFill>
          <a:ln>
            <a:noFill/>
          </a:ln>
        </p:spPr>
        <p:txBody>
          <a:bodyPr spcFirstLastPara="1" wrap="square" lIns="91425" tIns="91425" rIns="91425" bIns="91425" anchor="t" anchorCtr="0">
            <a:spAutoFit/>
          </a:bodyPr>
          <a:lstStyle/>
          <a:p>
            <a:pPr marL="0" marR="38100" lvl="0" indent="0" algn="l" rtl="0">
              <a:lnSpc>
                <a:spcPct val="128571"/>
              </a:lnSpc>
              <a:spcBef>
                <a:spcPts val="0"/>
              </a:spcBef>
              <a:spcAft>
                <a:spcPts val="0"/>
              </a:spcAft>
              <a:buNone/>
            </a:pPr>
            <a:r>
              <a:rPr lang="en" sz="1700" i="1">
                <a:solidFill>
                  <a:srgbClr val="202124"/>
                </a:solidFill>
              </a:rPr>
              <a:t>We must conduct an annual ELP assessment - Summative ELPAC</a:t>
            </a:r>
            <a:endParaRPr sz="1900">
              <a:solidFill>
                <a:srgbClr val="202124"/>
              </a:solidFill>
            </a:endParaRPr>
          </a:p>
          <a:p>
            <a:pPr marL="0" marR="38100" lvl="0" indent="0" algn="l" rtl="0">
              <a:lnSpc>
                <a:spcPct val="128571"/>
              </a:lnSpc>
              <a:spcBef>
                <a:spcPts val="0"/>
              </a:spcBef>
              <a:spcAft>
                <a:spcPts val="0"/>
              </a:spcAft>
              <a:buNone/>
            </a:pPr>
            <a:endParaRPr sz="2100">
              <a:solidFill>
                <a:srgbClr val="202124"/>
              </a:solidFill>
              <a:highlight>
                <a:srgbClr val="F8F9FA"/>
              </a:highlight>
            </a:endParaRPr>
          </a:p>
          <a:p>
            <a:pPr marL="0" marR="38100" lvl="0" indent="0" algn="l" rtl="0">
              <a:lnSpc>
                <a:spcPct val="128571"/>
              </a:lnSpc>
              <a:spcBef>
                <a:spcPts val="0"/>
              </a:spcBef>
              <a:spcAft>
                <a:spcPts val="0"/>
              </a:spcAft>
              <a:buNone/>
            </a:pPr>
            <a:endParaRPr sz="2100">
              <a:solidFill>
                <a:srgbClr val="202124"/>
              </a:solidFill>
              <a:highlight>
                <a:srgbClr val="F8F9FA"/>
              </a:highlight>
            </a:endParaRPr>
          </a:p>
          <a:p>
            <a:pPr marL="0" marR="38100" lvl="0" indent="0" algn="l" rtl="0">
              <a:lnSpc>
                <a:spcPct val="128571"/>
              </a:lnSpc>
              <a:spcBef>
                <a:spcPts val="0"/>
              </a:spcBef>
              <a:spcAft>
                <a:spcPts val="0"/>
              </a:spcAft>
              <a:buNone/>
            </a:pPr>
            <a:endParaRPr sz="2100">
              <a:solidFill>
                <a:srgbClr val="202124"/>
              </a:solidFill>
              <a:highlight>
                <a:srgbClr val="F8F9FA"/>
              </a:highlight>
            </a:endParaRPr>
          </a:p>
          <a:p>
            <a:pPr marL="0" marR="38100" lvl="0" indent="0" algn="l" rtl="0">
              <a:lnSpc>
                <a:spcPct val="128571"/>
              </a:lnSpc>
              <a:spcBef>
                <a:spcPts val="0"/>
              </a:spcBef>
              <a:spcAft>
                <a:spcPts val="0"/>
              </a:spcAft>
              <a:buNone/>
            </a:pPr>
            <a:endParaRPr sz="2100">
              <a:solidFill>
                <a:srgbClr val="202124"/>
              </a:solidFill>
              <a:highlight>
                <a:srgbClr val="F8F9FA"/>
              </a:highlight>
            </a:endParaRPr>
          </a:p>
          <a:p>
            <a:pPr marL="0" marR="38100" lvl="0" indent="0" algn="l" rtl="0">
              <a:lnSpc>
                <a:spcPct val="128571"/>
              </a:lnSpc>
              <a:spcBef>
                <a:spcPts val="0"/>
              </a:spcBef>
              <a:spcAft>
                <a:spcPts val="0"/>
              </a:spcAft>
              <a:buNone/>
            </a:pPr>
            <a:endParaRPr sz="2100">
              <a:solidFill>
                <a:srgbClr val="202124"/>
              </a:solidFill>
            </a:endParaRPr>
          </a:p>
          <a:p>
            <a:pPr marL="0" marR="38100" lvl="0" indent="0" algn="l" rtl="0">
              <a:lnSpc>
                <a:spcPct val="128571"/>
              </a:lnSpc>
              <a:spcBef>
                <a:spcPts val="0"/>
              </a:spcBef>
              <a:spcAft>
                <a:spcPts val="0"/>
              </a:spcAft>
              <a:buNone/>
            </a:pPr>
            <a:endParaRPr sz="1600">
              <a:solidFill>
                <a:srgbClr val="202124"/>
              </a:solidFill>
            </a:endParaRPr>
          </a:p>
          <a:p>
            <a:pPr marL="0" marR="38100" lvl="0" indent="0" algn="l" rtl="0">
              <a:lnSpc>
                <a:spcPct val="128571"/>
              </a:lnSpc>
              <a:spcBef>
                <a:spcPts val="0"/>
              </a:spcBef>
              <a:spcAft>
                <a:spcPts val="0"/>
              </a:spcAft>
              <a:buNone/>
            </a:pPr>
            <a:endParaRPr sz="1900">
              <a:solidFill>
                <a:srgbClr val="202124"/>
              </a:solidFill>
            </a:endParaRPr>
          </a:p>
          <a:p>
            <a:pPr marL="0" marR="38100" lvl="0" indent="0" algn="l" rtl="0">
              <a:lnSpc>
                <a:spcPct val="128571"/>
              </a:lnSpc>
              <a:spcBef>
                <a:spcPts val="0"/>
              </a:spcBef>
              <a:spcAft>
                <a:spcPts val="0"/>
              </a:spcAft>
              <a:buNone/>
            </a:pPr>
            <a:endParaRPr sz="8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19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en" sz="1900">
                <a:solidFill>
                  <a:srgbClr val="202124"/>
                </a:solidFill>
              </a:rPr>
              <a:t>ELPAC Overall Performance Level: 4 </a:t>
            </a:r>
            <a:r>
              <a:rPr lang="en" sz="1200">
                <a:solidFill>
                  <a:srgbClr val="202124"/>
                </a:solidFill>
              </a:rPr>
              <a:t>(Set by State Board of Education)</a:t>
            </a:r>
            <a:endParaRPr sz="100"/>
          </a:p>
        </p:txBody>
      </p:sp>
      <p:sp>
        <p:nvSpPr>
          <p:cNvPr id="110" name="Google Shape;110;p19"/>
          <p:cNvSpPr/>
          <p:nvPr/>
        </p:nvSpPr>
        <p:spPr>
          <a:xfrm>
            <a:off x="4879225" y="2047113"/>
            <a:ext cx="609600" cy="352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p:nvPr/>
        </p:nvSpPr>
        <p:spPr>
          <a:xfrm>
            <a:off x="4879225" y="3215975"/>
            <a:ext cx="609600" cy="352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19"/>
          <p:cNvPicPr preferRelativeResize="0"/>
          <p:nvPr/>
        </p:nvPicPr>
        <p:blipFill rotWithShape="1">
          <a:blip r:embed="rId4">
            <a:alphaModFix/>
          </a:blip>
          <a:srcRect t="35880" r="25749"/>
          <a:stretch/>
        </p:blipFill>
        <p:spPr>
          <a:xfrm>
            <a:off x="2305050" y="1863096"/>
            <a:ext cx="2541701" cy="1995167"/>
          </a:xfrm>
          <a:prstGeom prst="rect">
            <a:avLst/>
          </a:prstGeom>
          <a:noFill/>
          <a:ln w="9525" cap="flat" cmpd="sng">
            <a:solidFill>
              <a:schemeClr val="dk2"/>
            </a:solidFill>
            <a:prstDash val="solid"/>
            <a:round/>
            <a:headEnd type="none" w="sm" len="sm"/>
            <a:tailEnd type="none" w="sm" len="sm"/>
          </a:ln>
        </p:spPr>
      </p:pic>
      <p:pic>
        <p:nvPicPr>
          <p:cNvPr id="113" name="Google Shape;113;p19"/>
          <p:cNvPicPr preferRelativeResize="0"/>
          <p:nvPr/>
        </p:nvPicPr>
        <p:blipFill rotWithShape="1">
          <a:blip r:embed="rId4">
            <a:alphaModFix/>
          </a:blip>
          <a:srcRect l="5671" r="25076" b="79238"/>
          <a:stretch/>
        </p:blipFill>
        <p:spPr>
          <a:xfrm>
            <a:off x="2305050" y="1154071"/>
            <a:ext cx="2989025" cy="572700"/>
          </a:xfrm>
          <a:prstGeom prst="rect">
            <a:avLst/>
          </a:prstGeom>
          <a:noFill/>
          <a:ln>
            <a:noFill/>
          </a:ln>
        </p:spPr>
      </p:pic>
      <p:pic>
        <p:nvPicPr>
          <p:cNvPr id="114" name="Google Shape;114;p19"/>
          <p:cNvPicPr preferRelativeResize="0"/>
          <p:nvPr/>
        </p:nvPicPr>
        <p:blipFill>
          <a:blip r:embed="rId5">
            <a:alphaModFix/>
          </a:blip>
          <a:stretch>
            <a:fillRect/>
          </a:stretch>
        </p:blipFill>
        <p:spPr>
          <a:xfrm>
            <a:off x="5721775" y="1272475"/>
            <a:ext cx="3209150" cy="1494901"/>
          </a:xfrm>
          <a:prstGeom prst="rect">
            <a:avLst/>
          </a:prstGeom>
          <a:noFill/>
          <a:ln w="9525" cap="flat" cmpd="sng">
            <a:solidFill>
              <a:schemeClr val="dk2"/>
            </a:solidFill>
            <a:prstDash val="solid"/>
            <a:round/>
            <a:headEnd type="none" w="sm" len="sm"/>
            <a:tailEnd type="none" w="sm" len="sm"/>
          </a:ln>
        </p:spPr>
      </p:pic>
      <p:pic>
        <p:nvPicPr>
          <p:cNvPr id="115" name="Google Shape;115;p19"/>
          <p:cNvPicPr preferRelativeResize="0"/>
          <p:nvPr/>
        </p:nvPicPr>
        <p:blipFill>
          <a:blip r:embed="rId6">
            <a:alphaModFix/>
          </a:blip>
          <a:stretch>
            <a:fillRect/>
          </a:stretch>
        </p:blipFill>
        <p:spPr>
          <a:xfrm>
            <a:off x="5721775" y="2864650"/>
            <a:ext cx="3209141" cy="159064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1" name="Google Shape;12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2" name="Google Shape;122;p20"/>
          <p:cNvPicPr preferRelativeResize="0"/>
          <p:nvPr/>
        </p:nvPicPr>
        <p:blipFill>
          <a:blip r:embed="rId3">
            <a:alphaModFix/>
          </a:blip>
          <a:stretch>
            <a:fillRect/>
          </a:stretch>
        </p:blipFill>
        <p:spPr>
          <a:xfrm>
            <a:off x="0" y="82600"/>
            <a:ext cx="9144003" cy="4978302"/>
          </a:xfrm>
          <a:prstGeom prst="rect">
            <a:avLst/>
          </a:prstGeom>
          <a:noFill/>
          <a:ln>
            <a:noFill/>
          </a:ln>
        </p:spPr>
      </p:pic>
      <p:sp>
        <p:nvSpPr>
          <p:cNvPr id="123" name="Google Shape;123;p20"/>
          <p:cNvSpPr txBox="1"/>
          <p:nvPr/>
        </p:nvSpPr>
        <p:spPr>
          <a:xfrm>
            <a:off x="121650" y="0"/>
            <a:ext cx="8900700" cy="7080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00" b="1"/>
              <a:t>Criterion 2:  </a:t>
            </a:r>
            <a:r>
              <a:rPr lang="en" sz="3000" b="1"/>
              <a:t>Teacher Evaluation</a:t>
            </a:r>
            <a:endParaRPr sz="3000" b="1"/>
          </a:p>
        </p:txBody>
      </p:sp>
      <p:sp>
        <p:nvSpPr>
          <p:cNvPr id="124" name="Google Shape;124;p20"/>
          <p:cNvSpPr txBox="1"/>
          <p:nvPr/>
        </p:nvSpPr>
        <p:spPr>
          <a:xfrm>
            <a:off x="6991350" y="3095625"/>
            <a:ext cx="2011800" cy="1647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t>Comparación del desempeño estudiantil en habilidades básicas </a:t>
            </a:r>
            <a:endParaRPr sz="1900" b="1"/>
          </a:p>
        </p:txBody>
      </p:sp>
      <p:sp>
        <p:nvSpPr>
          <p:cNvPr id="125" name="Google Shape;125;p20"/>
          <p:cNvSpPr txBox="1"/>
          <p:nvPr/>
        </p:nvSpPr>
        <p:spPr>
          <a:xfrm>
            <a:off x="2305050" y="1219200"/>
            <a:ext cx="683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26" name="Google Shape;126;p20"/>
          <p:cNvSpPr txBox="1"/>
          <p:nvPr/>
        </p:nvSpPr>
        <p:spPr>
          <a:xfrm>
            <a:off x="2231475" y="907000"/>
            <a:ext cx="6839100" cy="4089900"/>
          </a:xfrm>
          <a:prstGeom prst="rect">
            <a:avLst/>
          </a:prstGeom>
          <a:solidFill>
            <a:schemeClr val="lt1"/>
          </a:solidFill>
          <a:ln>
            <a:noFill/>
          </a:ln>
        </p:spPr>
        <p:txBody>
          <a:bodyPr spcFirstLastPara="1" wrap="square" lIns="91425" tIns="91425" rIns="91425" bIns="91425" anchor="t" anchorCtr="0">
            <a:spAutoFit/>
          </a:bodyPr>
          <a:lstStyle/>
          <a:p>
            <a:pPr marL="0" marR="38100" lvl="0" indent="0" algn="l" rtl="0">
              <a:lnSpc>
                <a:spcPct val="128571"/>
              </a:lnSpc>
              <a:spcBef>
                <a:spcPts val="0"/>
              </a:spcBef>
              <a:spcAft>
                <a:spcPts val="0"/>
              </a:spcAft>
              <a:buNone/>
            </a:pPr>
            <a:r>
              <a:rPr lang="en" sz="1500">
                <a:solidFill>
                  <a:schemeClr val="dk1"/>
                </a:solidFill>
                <a:highlight>
                  <a:srgbClr val="FFFFFF"/>
                </a:highlight>
              </a:rPr>
              <a:t>Teacher evaluations, including, but not limited to, a review of the pupil's curriculum mastery:</a:t>
            </a:r>
            <a:endParaRPr sz="2400">
              <a:solidFill>
                <a:srgbClr val="202124"/>
              </a:solidFill>
            </a:endParaRPr>
          </a:p>
          <a:p>
            <a:pPr marL="0" marR="38100" lvl="0" indent="0" algn="l" rtl="0">
              <a:lnSpc>
                <a:spcPct val="128571"/>
              </a:lnSpc>
              <a:spcBef>
                <a:spcPts val="0"/>
              </a:spcBef>
              <a:spcAft>
                <a:spcPts val="0"/>
              </a:spcAft>
              <a:buNone/>
            </a:pPr>
            <a:endParaRPr sz="1100">
              <a:solidFill>
                <a:srgbClr val="202124"/>
              </a:solidFill>
            </a:endParaRPr>
          </a:p>
          <a:p>
            <a:pPr marL="0" marR="38100" lvl="0" indent="0" algn="l" rtl="0">
              <a:lnSpc>
                <a:spcPct val="128571"/>
              </a:lnSpc>
              <a:spcBef>
                <a:spcPts val="0"/>
              </a:spcBef>
              <a:spcAft>
                <a:spcPts val="0"/>
              </a:spcAft>
              <a:buNone/>
            </a:pPr>
            <a:r>
              <a:rPr lang="en" sz="2200">
                <a:solidFill>
                  <a:srgbClr val="202124"/>
                </a:solidFill>
              </a:rPr>
              <a:t>Sample Evidence of Academic Performance:</a:t>
            </a:r>
            <a:endParaRPr sz="2200">
              <a:solidFill>
                <a:srgbClr val="202124"/>
              </a:solidFill>
            </a:endParaRPr>
          </a:p>
          <a:p>
            <a:pPr marL="0" marR="38100" lvl="0" indent="0" algn="l" rtl="0">
              <a:lnSpc>
                <a:spcPct val="128571"/>
              </a:lnSpc>
              <a:spcBef>
                <a:spcPts val="0"/>
              </a:spcBef>
              <a:spcAft>
                <a:spcPts val="0"/>
              </a:spcAft>
              <a:buNone/>
            </a:pPr>
            <a:endParaRPr sz="400">
              <a:solidFill>
                <a:srgbClr val="202124"/>
              </a:solidFill>
            </a:endParaRPr>
          </a:p>
          <a:p>
            <a:pPr marL="457200" marR="38100" lvl="0" indent="-349250" algn="l" rtl="0">
              <a:lnSpc>
                <a:spcPct val="128571"/>
              </a:lnSpc>
              <a:spcBef>
                <a:spcPts val="0"/>
              </a:spcBef>
              <a:spcAft>
                <a:spcPts val="0"/>
              </a:spcAft>
              <a:buClr>
                <a:srgbClr val="202124"/>
              </a:buClr>
              <a:buSzPts val="1900"/>
              <a:buChar char="●"/>
            </a:pPr>
            <a:r>
              <a:rPr lang="en" sz="1900">
                <a:solidFill>
                  <a:srgbClr val="202124"/>
                </a:solidFill>
              </a:rPr>
              <a:t>Evaluation of student use of English </a:t>
            </a:r>
            <a:endParaRPr sz="1900">
              <a:solidFill>
                <a:srgbClr val="202124"/>
              </a:solidFill>
            </a:endParaRPr>
          </a:p>
          <a:p>
            <a:pPr marL="457200" marR="38100" lvl="0" indent="-349250" algn="l" rtl="0">
              <a:lnSpc>
                <a:spcPct val="128571"/>
              </a:lnSpc>
              <a:spcBef>
                <a:spcPts val="0"/>
              </a:spcBef>
              <a:spcAft>
                <a:spcPts val="0"/>
              </a:spcAft>
              <a:buClr>
                <a:srgbClr val="202124"/>
              </a:buClr>
              <a:buSzPts val="1900"/>
              <a:buChar char="●"/>
            </a:pPr>
            <a:r>
              <a:rPr lang="en" sz="1900">
                <a:solidFill>
                  <a:srgbClr val="202124"/>
                </a:solidFill>
              </a:rPr>
              <a:t>Language practices - classwork samples</a:t>
            </a:r>
            <a:endParaRPr sz="1900">
              <a:solidFill>
                <a:srgbClr val="202124"/>
              </a:solidFill>
            </a:endParaRPr>
          </a:p>
          <a:p>
            <a:pPr marL="457200" marR="38100" lvl="0" indent="-349250" algn="l" rtl="0">
              <a:lnSpc>
                <a:spcPct val="128571"/>
              </a:lnSpc>
              <a:spcBef>
                <a:spcPts val="0"/>
              </a:spcBef>
              <a:spcAft>
                <a:spcPts val="0"/>
              </a:spcAft>
              <a:buClr>
                <a:srgbClr val="202124"/>
              </a:buClr>
              <a:buSzPts val="1900"/>
              <a:buChar char="●"/>
            </a:pPr>
            <a:r>
              <a:rPr lang="en" sz="1900">
                <a:solidFill>
                  <a:srgbClr val="202124"/>
                </a:solidFill>
              </a:rPr>
              <a:t>Performance in content learning</a:t>
            </a:r>
            <a:endParaRPr sz="1900">
              <a:solidFill>
                <a:srgbClr val="202124"/>
              </a:solidFill>
            </a:endParaRPr>
          </a:p>
          <a:p>
            <a:pPr marL="457200" marR="38100" lvl="0" indent="-349250" algn="l" rtl="0">
              <a:lnSpc>
                <a:spcPct val="128571"/>
              </a:lnSpc>
              <a:spcBef>
                <a:spcPts val="0"/>
              </a:spcBef>
              <a:spcAft>
                <a:spcPts val="0"/>
              </a:spcAft>
              <a:buClr>
                <a:srgbClr val="202124"/>
              </a:buClr>
              <a:buSzPts val="1900"/>
              <a:buChar char="●"/>
            </a:pPr>
            <a:r>
              <a:rPr lang="en" sz="1900">
                <a:solidFill>
                  <a:srgbClr val="202124"/>
                </a:solidFill>
              </a:rPr>
              <a:t>Teacher observations</a:t>
            </a:r>
            <a:endParaRPr sz="1900">
              <a:solidFill>
                <a:srgbClr val="202124"/>
              </a:solidFill>
            </a:endParaRPr>
          </a:p>
          <a:p>
            <a:pPr marL="457200" marR="38100" lvl="0" indent="-349250" algn="l" rtl="0">
              <a:lnSpc>
                <a:spcPct val="128571"/>
              </a:lnSpc>
              <a:spcBef>
                <a:spcPts val="0"/>
              </a:spcBef>
              <a:spcAft>
                <a:spcPts val="0"/>
              </a:spcAft>
              <a:buClr>
                <a:srgbClr val="202124"/>
              </a:buClr>
              <a:buSzPts val="1900"/>
              <a:buChar char="●"/>
            </a:pPr>
            <a:r>
              <a:rPr lang="en" sz="1900">
                <a:solidFill>
                  <a:srgbClr val="202124"/>
                </a:solidFill>
              </a:rPr>
              <a:t>Formative Assessments</a:t>
            </a:r>
            <a:endParaRPr sz="1900">
              <a:solidFill>
                <a:srgbClr val="202124"/>
              </a:solidFill>
            </a:endParaRPr>
          </a:p>
          <a:p>
            <a:pPr marL="457200" marR="38100" lvl="0" indent="0" algn="l" rtl="0">
              <a:lnSpc>
                <a:spcPct val="128571"/>
              </a:lnSpc>
              <a:spcBef>
                <a:spcPts val="0"/>
              </a:spcBef>
              <a:spcAft>
                <a:spcPts val="0"/>
              </a:spcAft>
              <a:buNone/>
            </a:pPr>
            <a:endParaRPr sz="1900">
              <a:solidFill>
                <a:srgbClr val="202124"/>
              </a:solidFill>
            </a:endParaRPr>
          </a:p>
          <a:p>
            <a:pPr marL="0" lvl="0" indent="0" algn="l" rtl="0">
              <a:spcBef>
                <a:spcPts val="0"/>
              </a:spcBef>
              <a:spcAft>
                <a:spcPts val="0"/>
              </a:spcAft>
              <a:buNone/>
            </a:pPr>
            <a:r>
              <a:rPr lang="en" sz="2100"/>
              <a:t>Criterion locally determined </a:t>
            </a:r>
            <a:endParaRPr sz="2100"/>
          </a:p>
        </p:txBody>
      </p:sp>
      <p:pic>
        <p:nvPicPr>
          <p:cNvPr id="127" name="Google Shape;127;p20"/>
          <p:cNvPicPr preferRelativeResize="0"/>
          <p:nvPr/>
        </p:nvPicPr>
        <p:blipFill>
          <a:blip r:embed="rId4">
            <a:alphaModFix/>
          </a:blip>
          <a:stretch>
            <a:fillRect/>
          </a:stretch>
        </p:blipFill>
        <p:spPr>
          <a:xfrm>
            <a:off x="0" y="1219199"/>
            <a:ext cx="2271400" cy="3665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3" name="Google Shape;13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4" name="Google Shape;134;p21"/>
          <p:cNvPicPr preferRelativeResize="0"/>
          <p:nvPr/>
        </p:nvPicPr>
        <p:blipFill>
          <a:blip r:embed="rId3">
            <a:alphaModFix/>
          </a:blip>
          <a:stretch>
            <a:fillRect/>
          </a:stretch>
        </p:blipFill>
        <p:spPr>
          <a:xfrm>
            <a:off x="0" y="82600"/>
            <a:ext cx="9144003" cy="4978302"/>
          </a:xfrm>
          <a:prstGeom prst="rect">
            <a:avLst/>
          </a:prstGeom>
          <a:noFill/>
          <a:ln>
            <a:noFill/>
          </a:ln>
        </p:spPr>
      </p:pic>
      <p:sp>
        <p:nvSpPr>
          <p:cNvPr id="135" name="Google Shape;135;p21"/>
          <p:cNvSpPr txBox="1"/>
          <p:nvPr/>
        </p:nvSpPr>
        <p:spPr>
          <a:xfrm>
            <a:off x="121650" y="0"/>
            <a:ext cx="8900700" cy="11697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00" b="1"/>
              <a:t>Criterion 4:  </a:t>
            </a:r>
            <a:r>
              <a:rPr lang="en" sz="3000" b="1"/>
              <a:t>Comparison of Performance in Basic Skills </a:t>
            </a:r>
            <a:endParaRPr sz="3000" b="1"/>
          </a:p>
        </p:txBody>
      </p:sp>
      <p:sp>
        <p:nvSpPr>
          <p:cNvPr id="136" name="Google Shape;136;p21"/>
          <p:cNvSpPr txBox="1"/>
          <p:nvPr/>
        </p:nvSpPr>
        <p:spPr>
          <a:xfrm>
            <a:off x="133350" y="2981325"/>
            <a:ext cx="1886100" cy="1416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t>Evaluación del dominio del idioma inglés</a:t>
            </a:r>
            <a:endParaRPr sz="2000" b="1"/>
          </a:p>
        </p:txBody>
      </p:sp>
      <p:sp>
        <p:nvSpPr>
          <p:cNvPr id="137" name="Google Shape;137;p21"/>
          <p:cNvSpPr txBox="1"/>
          <p:nvPr/>
        </p:nvSpPr>
        <p:spPr>
          <a:xfrm>
            <a:off x="4695825" y="3095625"/>
            <a:ext cx="2011800" cy="11544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t>Opinion y consulta con los padres</a:t>
            </a:r>
            <a:endParaRPr sz="2100" b="1"/>
          </a:p>
        </p:txBody>
      </p:sp>
      <p:sp>
        <p:nvSpPr>
          <p:cNvPr id="138" name="Google Shape;138;p21"/>
          <p:cNvSpPr txBox="1"/>
          <p:nvPr/>
        </p:nvSpPr>
        <p:spPr>
          <a:xfrm>
            <a:off x="6991350" y="3095625"/>
            <a:ext cx="2011800" cy="1647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t>Comparación del desempeño estudiantil en habilidades básicas </a:t>
            </a:r>
            <a:endParaRPr sz="1900" b="1"/>
          </a:p>
        </p:txBody>
      </p:sp>
      <p:sp>
        <p:nvSpPr>
          <p:cNvPr id="139" name="Google Shape;139;p21"/>
          <p:cNvSpPr txBox="1"/>
          <p:nvPr/>
        </p:nvSpPr>
        <p:spPr>
          <a:xfrm>
            <a:off x="2305050" y="1219200"/>
            <a:ext cx="683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0" name="Google Shape;140;p21"/>
          <p:cNvSpPr txBox="1"/>
          <p:nvPr/>
        </p:nvSpPr>
        <p:spPr>
          <a:xfrm>
            <a:off x="2192125" y="1169700"/>
            <a:ext cx="6839100" cy="3881100"/>
          </a:xfrm>
          <a:prstGeom prst="rect">
            <a:avLst/>
          </a:prstGeom>
          <a:solidFill>
            <a:schemeClr val="lt1"/>
          </a:solidFill>
          <a:ln>
            <a:noFill/>
          </a:ln>
        </p:spPr>
        <p:txBody>
          <a:bodyPr spcFirstLastPara="1" wrap="square" lIns="91425" tIns="91425" rIns="91425" bIns="91425" anchor="t" anchorCtr="0">
            <a:spAutoFit/>
          </a:bodyPr>
          <a:lstStyle/>
          <a:p>
            <a:pPr marL="0" marR="38100" lvl="0" indent="0" algn="l" rtl="0">
              <a:lnSpc>
                <a:spcPct val="128571"/>
              </a:lnSpc>
              <a:spcBef>
                <a:spcPts val="0"/>
              </a:spcBef>
              <a:spcAft>
                <a:spcPts val="0"/>
              </a:spcAft>
              <a:buNone/>
            </a:pPr>
            <a:r>
              <a:rPr lang="en" sz="1300">
                <a:solidFill>
                  <a:schemeClr val="dk1"/>
                </a:solidFill>
                <a:highlight>
                  <a:srgbClr val="FFFFFF"/>
                </a:highlight>
              </a:rPr>
              <a:t>Comparison of the performance of the pupil in basic skills against an empirically established range of performance in basic skills based upon the performance of English proficient pupils of the same age, which demonstrates whether the pupil is sufficiently proficient in English to participate effectively in a curriculum designed for pupils of the same age whose native language is English.</a:t>
            </a:r>
            <a:endParaRPr sz="1500">
              <a:solidFill>
                <a:schemeClr val="dk1"/>
              </a:solidFill>
            </a:endParaRPr>
          </a:p>
          <a:p>
            <a:pPr marL="0" lvl="0" indent="0" algn="l" rtl="0">
              <a:spcBef>
                <a:spcPts val="0"/>
              </a:spcBef>
              <a:spcAft>
                <a:spcPts val="0"/>
              </a:spcAft>
              <a:buClr>
                <a:schemeClr val="dk1"/>
              </a:buClr>
              <a:buSzPts val="1100"/>
              <a:buFont typeface="Arial"/>
              <a:buNone/>
            </a:pPr>
            <a:r>
              <a:rPr lang="en" sz="2100">
                <a:solidFill>
                  <a:schemeClr val="dk1"/>
                </a:solidFill>
              </a:rPr>
              <a:t>Criterion locally determined</a:t>
            </a:r>
            <a:endParaRPr sz="1100">
              <a:solidFill>
                <a:schemeClr val="dk1"/>
              </a:solidFill>
            </a:endParaRPr>
          </a:p>
          <a:p>
            <a:pPr marL="0" marR="38100" lvl="0" indent="0" algn="l" rtl="0">
              <a:lnSpc>
                <a:spcPct val="128571"/>
              </a:lnSpc>
              <a:spcBef>
                <a:spcPts val="0"/>
              </a:spcBef>
              <a:spcAft>
                <a:spcPts val="0"/>
              </a:spcAft>
              <a:buNone/>
            </a:pPr>
            <a:endParaRPr sz="1100">
              <a:solidFill>
                <a:schemeClr val="dk1"/>
              </a:solidFill>
            </a:endParaRPr>
          </a:p>
          <a:p>
            <a:pPr marL="0" marR="38100" lvl="0" indent="0" algn="l" rtl="0">
              <a:lnSpc>
                <a:spcPct val="128571"/>
              </a:lnSpc>
              <a:spcBef>
                <a:spcPts val="0"/>
              </a:spcBef>
              <a:spcAft>
                <a:spcPts val="0"/>
              </a:spcAft>
              <a:buNone/>
            </a:pPr>
            <a:endParaRPr sz="1100">
              <a:solidFill>
                <a:schemeClr val="dk1"/>
              </a:solidFill>
            </a:endParaRPr>
          </a:p>
          <a:p>
            <a:pPr marL="0" marR="38100" lvl="0" indent="0" algn="l" rtl="0">
              <a:lnSpc>
                <a:spcPct val="128571"/>
              </a:lnSpc>
              <a:spcBef>
                <a:spcPts val="0"/>
              </a:spcBef>
              <a:spcAft>
                <a:spcPts val="0"/>
              </a:spcAft>
              <a:buNone/>
            </a:pPr>
            <a:endParaRPr sz="2100">
              <a:solidFill>
                <a:srgbClr val="202124"/>
              </a:solidFill>
            </a:endParaRPr>
          </a:p>
          <a:p>
            <a:pPr marL="0" marR="38100" lvl="0" indent="0" algn="l" rtl="0">
              <a:lnSpc>
                <a:spcPct val="128571"/>
              </a:lnSpc>
              <a:spcBef>
                <a:spcPts val="0"/>
              </a:spcBef>
              <a:spcAft>
                <a:spcPts val="0"/>
              </a:spcAft>
              <a:buNone/>
            </a:pPr>
            <a:endParaRPr sz="2100">
              <a:solidFill>
                <a:srgbClr val="202124"/>
              </a:solidFill>
            </a:endParaRPr>
          </a:p>
          <a:p>
            <a:pPr marL="457200" marR="38100" lvl="0" indent="0" algn="l" rtl="0">
              <a:lnSpc>
                <a:spcPct val="128571"/>
              </a:lnSpc>
              <a:spcBef>
                <a:spcPts val="0"/>
              </a:spcBef>
              <a:spcAft>
                <a:spcPts val="0"/>
              </a:spcAft>
              <a:buNone/>
            </a:pPr>
            <a:endParaRPr sz="1800">
              <a:solidFill>
                <a:srgbClr val="202124"/>
              </a:solidFill>
            </a:endParaRPr>
          </a:p>
          <a:p>
            <a:pPr marL="457200" marR="38100" lvl="0" indent="0" algn="l" rtl="0">
              <a:lnSpc>
                <a:spcPct val="128571"/>
              </a:lnSpc>
              <a:spcBef>
                <a:spcPts val="0"/>
              </a:spcBef>
              <a:spcAft>
                <a:spcPts val="0"/>
              </a:spcAft>
              <a:buNone/>
            </a:pPr>
            <a:endParaRPr sz="1800">
              <a:solidFill>
                <a:srgbClr val="202124"/>
              </a:solidFill>
            </a:endParaRPr>
          </a:p>
          <a:p>
            <a:pPr marL="0" lvl="0" indent="0" algn="l" rtl="0">
              <a:spcBef>
                <a:spcPts val="0"/>
              </a:spcBef>
              <a:spcAft>
                <a:spcPts val="0"/>
              </a:spcAft>
              <a:buNone/>
            </a:pPr>
            <a:endParaRPr sz="700"/>
          </a:p>
        </p:txBody>
      </p:sp>
      <p:pic>
        <p:nvPicPr>
          <p:cNvPr id="141" name="Google Shape;141;p21"/>
          <p:cNvPicPr preferRelativeResize="0"/>
          <p:nvPr/>
        </p:nvPicPr>
        <p:blipFill>
          <a:blip r:embed="rId4">
            <a:alphaModFix/>
          </a:blip>
          <a:stretch>
            <a:fillRect/>
          </a:stretch>
        </p:blipFill>
        <p:spPr>
          <a:xfrm>
            <a:off x="-39337" y="1219200"/>
            <a:ext cx="2231474" cy="3635448"/>
          </a:xfrm>
          <a:prstGeom prst="rect">
            <a:avLst/>
          </a:prstGeom>
          <a:noFill/>
          <a:ln>
            <a:noFill/>
          </a:ln>
        </p:spPr>
      </p:pic>
      <p:graphicFrame>
        <p:nvGraphicFramePr>
          <p:cNvPr id="142" name="Google Shape;142;p21"/>
          <p:cNvGraphicFramePr/>
          <p:nvPr/>
        </p:nvGraphicFramePr>
        <p:xfrm>
          <a:off x="3052750" y="2910825"/>
          <a:ext cx="5553100" cy="2042085"/>
        </p:xfrm>
        <a:graphic>
          <a:graphicData uri="http://schemas.openxmlformats.org/drawingml/2006/table">
            <a:tbl>
              <a:tblPr>
                <a:noFill/>
                <a:tableStyleId>{EA00258F-DA3D-4ABB-8843-D3423797654F}</a:tableStyleId>
              </a:tblPr>
              <a:tblGrid>
                <a:gridCol w="1957400">
                  <a:extLst>
                    <a:ext uri="{9D8B030D-6E8A-4147-A177-3AD203B41FA5}">
                      <a16:colId xmlns:a16="http://schemas.microsoft.com/office/drawing/2014/main" val="20000"/>
                    </a:ext>
                  </a:extLst>
                </a:gridCol>
                <a:gridCol w="359570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b="1"/>
                        <a:t>Grades</a:t>
                      </a:r>
                      <a:endParaRPr b="1"/>
                    </a:p>
                  </a:txBody>
                  <a:tcPr marL="91425" marR="91425" marT="91425" marB="91425">
                    <a:solidFill>
                      <a:srgbClr val="FCE5CD"/>
                    </a:solidFill>
                  </a:tcPr>
                </a:tc>
                <a:tc>
                  <a:txBody>
                    <a:bodyPr/>
                    <a:lstStyle/>
                    <a:p>
                      <a:pPr marL="0" lvl="0" indent="0" algn="ctr" rtl="0">
                        <a:spcBef>
                          <a:spcPts val="0"/>
                        </a:spcBef>
                        <a:spcAft>
                          <a:spcPts val="0"/>
                        </a:spcAft>
                        <a:buNone/>
                      </a:pPr>
                      <a:r>
                        <a:rPr lang="en" b="1"/>
                        <a:t>Assessment</a:t>
                      </a:r>
                      <a:endParaRPr b="1"/>
                    </a:p>
                  </a:txBody>
                  <a:tcPr marL="91425" marR="91425" marT="91425" marB="91425">
                    <a:solidFill>
                      <a:srgbClr val="FCE5CD"/>
                    </a:solidFill>
                  </a:tcPr>
                </a:tc>
                <a:extLst>
                  <a:ext uri="{0D108BD9-81ED-4DB2-BD59-A6C34878D82A}">
                    <a16:rowId xmlns:a16="http://schemas.microsoft.com/office/drawing/2014/main" val="10000"/>
                  </a:ext>
                </a:extLst>
              </a:tr>
              <a:tr h="609575">
                <a:tc>
                  <a:txBody>
                    <a:bodyPr/>
                    <a:lstStyle/>
                    <a:p>
                      <a:pPr marL="0" lvl="0" indent="0" algn="ctr" rtl="0">
                        <a:spcBef>
                          <a:spcPts val="0"/>
                        </a:spcBef>
                        <a:spcAft>
                          <a:spcPts val="0"/>
                        </a:spcAft>
                        <a:buNone/>
                      </a:pPr>
                      <a:r>
                        <a:rPr lang="en"/>
                        <a:t>K-3</a:t>
                      </a:r>
                      <a:endParaRPr/>
                    </a:p>
                  </a:txBody>
                  <a:tcPr marL="91425" marR="91425" marT="91425" marB="91425"/>
                </a:tc>
                <a:tc>
                  <a:txBody>
                    <a:bodyPr/>
                    <a:lstStyle/>
                    <a:p>
                      <a:pPr marL="0" lvl="0" indent="0" algn="l" rtl="0">
                        <a:spcBef>
                          <a:spcPts val="0"/>
                        </a:spcBef>
                        <a:spcAft>
                          <a:spcPts val="0"/>
                        </a:spcAft>
                        <a:buNone/>
                      </a:pPr>
                      <a:r>
                        <a:rPr lang="en" i="1"/>
                        <a:t>DIBELS</a:t>
                      </a:r>
                      <a:endParaRPr i="1"/>
                    </a:p>
                    <a:p>
                      <a:pPr marL="0" lvl="0" indent="0" algn="l" rtl="0">
                        <a:spcBef>
                          <a:spcPts val="0"/>
                        </a:spcBef>
                        <a:spcAft>
                          <a:spcPts val="0"/>
                        </a:spcAft>
                        <a:buNone/>
                      </a:pPr>
                      <a:r>
                        <a:rPr lang="en" i="1"/>
                        <a:t>MAP</a:t>
                      </a:r>
                      <a:r>
                        <a:rPr lang="en"/>
                        <a:t>/Reading</a:t>
                      </a:r>
                      <a:endParaRPr/>
                    </a:p>
                  </a:txBody>
                  <a:tcPr marL="91425" marR="91425" marT="91425" marB="91425"/>
                </a:tc>
                <a:extLst>
                  <a:ext uri="{0D108BD9-81ED-4DB2-BD59-A6C34878D82A}">
                    <a16:rowId xmlns:a16="http://schemas.microsoft.com/office/drawing/2014/main" val="10001"/>
                  </a:ext>
                </a:extLst>
              </a:tr>
              <a:tr h="1036300">
                <a:tc>
                  <a:txBody>
                    <a:bodyPr/>
                    <a:lstStyle/>
                    <a:p>
                      <a:pPr marL="0" lvl="0" indent="0" algn="ctr" rtl="0">
                        <a:spcBef>
                          <a:spcPts val="0"/>
                        </a:spcBef>
                        <a:spcAft>
                          <a:spcPts val="0"/>
                        </a:spcAft>
                        <a:buNone/>
                      </a:pPr>
                      <a:r>
                        <a:rPr lang="en"/>
                        <a:t>3-12</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i="1">
                          <a:solidFill>
                            <a:schemeClr val="dk1"/>
                          </a:solidFill>
                        </a:rPr>
                        <a:t>DIBELS - 3rd grade </a:t>
                      </a:r>
                      <a:endParaRPr i="1"/>
                    </a:p>
                    <a:p>
                      <a:pPr marL="0" lvl="0" indent="0" algn="l" rtl="0">
                        <a:spcBef>
                          <a:spcPts val="0"/>
                        </a:spcBef>
                        <a:spcAft>
                          <a:spcPts val="0"/>
                        </a:spcAft>
                        <a:buNone/>
                      </a:pPr>
                      <a:r>
                        <a:rPr lang="en" i="1"/>
                        <a:t>MAP</a:t>
                      </a:r>
                      <a:r>
                        <a:rPr lang="en"/>
                        <a:t>/Reading</a:t>
                      </a:r>
                      <a:endParaRPr/>
                    </a:p>
                    <a:p>
                      <a:pPr marL="0" lvl="0" indent="0" algn="l" rtl="0">
                        <a:spcBef>
                          <a:spcPts val="0"/>
                        </a:spcBef>
                        <a:spcAft>
                          <a:spcPts val="0"/>
                        </a:spcAft>
                        <a:buNone/>
                      </a:pPr>
                      <a:r>
                        <a:rPr lang="en" i="1"/>
                        <a:t>CAASPP/SBAC</a:t>
                      </a:r>
                      <a:endParaRPr i="1"/>
                    </a:p>
                    <a:p>
                      <a:pPr marL="0" lvl="0" indent="0" algn="l" rtl="0">
                        <a:spcBef>
                          <a:spcPts val="0"/>
                        </a:spcBef>
                        <a:spcAft>
                          <a:spcPts val="0"/>
                        </a:spcAft>
                        <a:buNone/>
                      </a:pPr>
                      <a:r>
                        <a:rPr lang="en" i="1"/>
                        <a:t>SAT/ PSAT</a:t>
                      </a:r>
                      <a:endParaRPr i="1"/>
                    </a:p>
                  </a:txBody>
                  <a:tcPr marL="91425" marR="91425" marT="91425" marB="91425"/>
                </a:tc>
                <a:extLst>
                  <a:ext uri="{0D108BD9-81ED-4DB2-BD59-A6C34878D82A}">
                    <a16:rowId xmlns:a16="http://schemas.microsoft.com/office/drawing/2014/main" val="10002"/>
                  </a:ext>
                </a:extLst>
              </a:tr>
            </a:tbl>
          </a:graphicData>
        </a:graphic>
      </p:graphicFrame>
      <p:pic>
        <p:nvPicPr>
          <p:cNvPr id="143" name="Google Shape;143;p21"/>
          <p:cNvPicPr preferRelativeResize="0"/>
          <p:nvPr/>
        </p:nvPicPr>
        <p:blipFill>
          <a:blip r:embed="rId5">
            <a:alphaModFix/>
          </a:blip>
          <a:stretch>
            <a:fillRect/>
          </a:stretch>
        </p:blipFill>
        <p:spPr>
          <a:xfrm>
            <a:off x="-18325" y="1219200"/>
            <a:ext cx="2134900" cy="34700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9" name="Google Shape;14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0" name="Google Shape;150;p22"/>
          <p:cNvPicPr preferRelativeResize="0"/>
          <p:nvPr/>
        </p:nvPicPr>
        <p:blipFill>
          <a:blip r:embed="rId3">
            <a:alphaModFix/>
          </a:blip>
          <a:stretch>
            <a:fillRect/>
          </a:stretch>
        </p:blipFill>
        <p:spPr>
          <a:xfrm>
            <a:off x="0" y="82600"/>
            <a:ext cx="9144003" cy="4978302"/>
          </a:xfrm>
          <a:prstGeom prst="rect">
            <a:avLst/>
          </a:prstGeom>
          <a:noFill/>
          <a:ln>
            <a:noFill/>
          </a:ln>
        </p:spPr>
      </p:pic>
      <p:sp>
        <p:nvSpPr>
          <p:cNvPr id="151" name="Google Shape;151;p22"/>
          <p:cNvSpPr txBox="1"/>
          <p:nvPr/>
        </p:nvSpPr>
        <p:spPr>
          <a:xfrm>
            <a:off x="121650" y="0"/>
            <a:ext cx="8900700" cy="7080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00" b="1"/>
              <a:t>Criterion 3:  </a:t>
            </a:r>
            <a:r>
              <a:rPr lang="en" sz="3000" b="1"/>
              <a:t>Parent Consultation </a:t>
            </a:r>
            <a:endParaRPr sz="3000" b="1"/>
          </a:p>
        </p:txBody>
      </p:sp>
      <p:sp>
        <p:nvSpPr>
          <p:cNvPr id="152" name="Google Shape;152;p22"/>
          <p:cNvSpPr txBox="1"/>
          <p:nvPr/>
        </p:nvSpPr>
        <p:spPr>
          <a:xfrm>
            <a:off x="2400300" y="3095625"/>
            <a:ext cx="2011800" cy="14160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t>Evalución del docente</a:t>
            </a:r>
            <a:endParaRPr sz="2000" b="1"/>
          </a:p>
          <a:p>
            <a:pPr marL="0" lvl="0" indent="0" algn="l" rtl="0">
              <a:spcBef>
                <a:spcPts val="0"/>
              </a:spcBef>
              <a:spcAft>
                <a:spcPts val="0"/>
              </a:spcAft>
              <a:buNone/>
            </a:pPr>
            <a:endParaRPr sz="2000" b="1"/>
          </a:p>
          <a:p>
            <a:pPr marL="0" lvl="0" indent="0" algn="l" rtl="0">
              <a:spcBef>
                <a:spcPts val="0"/>
              </a:spcBef>
              <a:spcAft>
                <a:spcPts val="0"/>
              </a:spcAft>
              <a:buNone/>
            </a:pPr>
            <a:endParaRPr sz="2000" b="1"/>
          </a:p>
        </p:txBody>
      </p:sp>
      <p:sp>
        <p:nvSpPr>
          <p:cNvPr id="153" name="Google Shape;153;p22"/>
          <p:cNvSpPr txBox="1"/>
          <p:nvPr/>
        </p:nvSpPr>
        <p:spPr>
          <a:xfrm>
            <a:off x="133350" y="2981325"/>
            <a:ext cx="1886100" cy="1416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t>Evaluación del dominio del idioma inglés</a:t>
            </a:r>
            <a:endParaRPr sz="2000" b="1"/>
          </a:p>
        </p:txBody>
      </p:sp>
      <p:sp>
        <p:nvSpPr>
          <p:cNvPr id="154" name="Google Shape;154;p22"/>
          <p:cNvSpPr txBox="1"/>
          <p:nvPr/>
        </p:nvSpPr>
        <p:spPr>
          <a:xfrm>
            <a:off x="4695825" y="3095625"/>
            <a:ext cx="2011800" cy="11544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t>Opinion y consulta con los padres</a:t>
            </a:r>
            <a:endParaRPr sz="2100" b="1"/>
          </a:p>
        </p:txBody>
      </p:sp>
      <p:sp>
        <p:nvSpPr>
          <p:cNvPr id="155" name="Google Shape;155;p22"/>
          <p:cNvSpPr txBox="1"/>
          <p:nvPr/>
        </p:nvSpPr>
        <p:spPr>
          <a:xfrm>
            <a:off x="6991350" y="3095625"/>
            <a:ext cx="2011800" cy="1647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t>Comparación del desempeño estudiantil en habilidades básicas </a:t>
            </a:r>
            <a:endParaRPr sz="1900" b="1"/>
          </a:p>
        </p:txBody>
      </p:sp>
      <p:sp>
        <p:nvSpPr>
          <p:cNvPr id="156" name="Google Shape;156;p22"/>
          <p:cNvSpPr txBox="1"/>
          <p:nvPr/>
        </p:nvSpPr>
        <p:spPr>
          <a:xfrm>
            <a:off x="2305050" y="1219200"/>
            <a:ext cx="683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7" name="Google Shape;157;p22"/>
          <p:cNvSpPr txBox="1"/>
          <p:nvPr/>
        </p:nvSpPr>
        <p:spPr>
          <a:xfrm>
            <a:off x="2231475" y="1152475"/>
            <a:ext cx="6839100" cy="3951300"/>
          </a:xfrm>
          <a:prstGeom prst="rect">
            <a:avLst/>
          </a:prstGeom>
          <a:solidFill>
            <a:schemeClr val="lt1"/>
          </a:solidFill>
          <a:ln>
            <a:noFill/>
          </a:ln>
        </p:spPr>
        <p:txBody>
          <a:bodyPr spcFirstLastPara="1" wrap="square" lIns="91425" tIns="91425" rIns="91425" bIns="91425" anchor="t" anchorCtr="0">
            <a:spAutoFit/>
          </a:bodyPr>
          <a:lstStyle/>
          <a:p>
            <a:pPr marL="0" marR="38100" lvl="0" indent="0" algn="l" rtl="0">
              <a:lnSpc>
                <a:spcPct val="128571"/>
              </a:lnSpc>
              <a:spcBef>
                <a:spcPts val="0"/>
              </a:spcBef>
              <a:spcAft>
                <a:spcPts val="0"/>
              </a:spcAft>
              <a:buNone/>
            </a:pPr>
            <a:endParaRPr sz="2100">
              <a:solidFill>
                <a:srgbClr val="202124"/>
              </a:solidFill>
            </a:endParaRPr>
          </a:p>
          <a:p>
            <a:pPr marL="0" marR="1079500" lvl="0" indent="0" algn="l" rtl="0">
              <a:lnSpc>
                <a:spcPct val="114000"/>
              </a:lnSpc>
              <a:spcBef>
                <a:spcPts val="0"/>
              </a:spcBef>
              <a:spcAft>
                <a:spcPts val="0"/>
              </a:spcAft>
              <a:buNone/>
            </a:pPr>
            <a:endParaRPr sz="1800">
              <a:solidFill>
                <a:schemeClr val="dk1"/>
              </a:solidFill>
              <a:highlight>
                <a:srgbClr val="FFFFFF"/>
              </a:highlight>
              <a:latin typeface="Times New Roman"/>
              <a:ea typeface="Times New Roman"/>
              <a:cs typeface="Times New Roman"/>
              <a:sym typeface="Times New Roman"/>
            </a:endParaRPr>
          </a:p>
          <a:p>
            <a:pPr marL="0" marR="38100" lvl="0" indent="0" algn="l" rtl="0">
              <a:lnSpc>
                <a:spcPct val="128571"/>
              </a:lnSpc>
              <a:spcBef>
                <a:spcPts val="0"/>
              </a:spcBef>
              <a:spcAft>
                <a:spcPts val="0"/>
              </a:spcAft>
              <a:buClr>
                <a:schemeClr val="dk1"/>
              </a:buClr>
              <a:buSzPts val="1100"/>
              <a:buFont typeface="Arial"/>
              <a:buNone/>
            </a:pPr>
            <a:r>
              <a:rPr lang="en" sz="2100">
                <a:solidFill>
                  <a:srgbClr val="202124"/>
                </a:solidFill>
              </a:rPr>
              <a:t>Connect with families of English Learners to share student performance, discuss goals, and address parent concerns through consultation with parents.</a:t>
            </a:r>
            <a:endParaRPr sz="21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endParaRPr sz="2100">
              <a:solidFill>
                <a:srgbClr val="202124"/>
              </a:solidFill>
              <a:latin typeface="Times New Roman"/>
              <a:ea typeface="Times New Roman"/>
              <a:cs typeface="Times New Roman"/>
              <a:sym typeface="Times New Roman"/>
            </a:endParaRPr>
          </a:p>
          <a:p>
            <a:pPr marL="0" marR="1079500" lvl="0" indent="0" algn="l" rtl="0">
              <a:lnSpc>
                <a:spcPct val="114000"/>
              </a:lnSpc>
              <a:spcBef>
                <a:spcPts val="0"/>
              </a:spcBef>
              <a:spcAft>
                <a:spcPts val="0"/>
              </a:spcAft>
              <a:buNone/>
            </a:pPr>
            <a:endParaRPr sz="1800">
              <a:solidFill>
                <a:schemeClr val="dk1"/>
              </a:solidFill>
              <a:highlight>
                <a:srgbClr val="FFFFFF"/>
              </a:highlight>
              <a:latin typeface="Times New Roman"/>
              <a:ea typeface="Times New Roman"/>
              <a:cs typeface="Times New Roman"/>
              <a:sym typeface="Times New Roman"/>
            </a:endParaRPr>
          </a:p>
          <a:p>
            <a:pPr marL="0" marR="1079500" lvl="0" indent="0" algn="l" rtl="0">
              <a:lnSpc>
                <a:spcPct val="114000"/>
              </a:lnSpc>
              <a:spcBef>
                <a:spcPts val="0"/>
              </a:spcBef>
              <a:spcAft>
                <a:spcPts val="0"/>
              </a:spcAft>
              <a:buNone/>
            </a:pPr>
            <a:endParaRPr sz="180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800">
                <a:solidFill>
                  <a:schemeClr val="dk1"/>
                </a:solidFill>
              </a:rPr>
              <a:t>Criterion locally determined</a:t>
            </a:r>
            <a:endParaRPr sz="1800">
              <a:solidFill>
                <a:srgbClr val="202124"/>
              </a:solidFill>
            </a:endParaRPr>
          </a:p>
          <a:p>
            <a:pPr marL="0" marR="38100" lvl="0" indent="0" algn="l" rtl="0">
              <a:lnSpc>
                <a:spcPct val="128571"/>
              </a:lnSpc>
              <a:spcBef>
                <a:spcPts val="0"/>
              </a:spcBef>
              <a:spcAft>
                <a:spcPts val="0"/>
              </a:spcAft>
              <a:buNone/>
            </a:pPr>
            <a:endParaRPr sz="1800">
              <a:solidFill>
                <a:srgbClr val="202124"/>
              </a:solidFill>
            </a:endParaRPr>
          </a:p>
          <a:p>
            <a:pPr marL="0" lvl="0" indent="0" algn="l" rtl="0">
              <a:spcBef>
                <a:spcPts val="0"/>
              </a:spcBef>
              <a:spcAft>
                <a:spcPts val="0"/>
              </a:spcAft>
              <a:buNone/>
            </a:pPr>
            <a:endParaRPr sz="700"/>
          </a:p>
        </p:txBody>
      </p:sp>
      <p:pic>
        <p:nvPicPr>
          <p:cNvPr id="158" name="Google Shape;158;p22"/>
          <p:cNvPicPr preferRelativeResize="0"/>
          <p:nvPr/>
        </p:nvPicPr>
        <p:blipFill>
          <a:blip r:embed="rId4">
            <a:alphaModFix/>
          </a:blip>
          <a:stretch>
            <a:fillRect/>
          </a:stretch>
        </p:blipFill>
        <p:spPr>
          <a:xfrm>
            <a:off x="0" y="1219200"/>
            <a:ext cx="2253650" cy="3657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708</Words>
  <Application>Microsoft Office PowerPoint</Application>
  <PresentationFormat>On-screen Show (16:9)</PresentationFormat>
  <Paragraphs>108</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Simple Light</vt:lpstr>
      <vt:lpstr>Overview of the Reclassification Process</vt:lpstr>
      <vt:lpstr>Identifying Potential English Learners (ELs)</vt:lpstr>
      <vt:lpstr>EL Programs and Services </vt:lpstr>
      <vt:lpstr>Monitoring the Progress of English Learners (ELs)</vt:lpstr>
      <vt:lpstr>Exiting English Learners From EL Programs and Services Reclassification  Reclassification is the process whereby a student is reclassified from EL status to Fluent English Proficient (RFEP) status upon meeting a set criteria.</vt:lpstr>
      <vt:lpstr>PowerPoint Presentation</vt:lpstr>
      <vt:lpstr>PowerPoint Presentation</vt:lpstr>
      <vt:lpstr>PowerPoint Presentation</vt:lpstr>
      <vt:lpstr>PowerPoint Presentation</vt:lpstr>
      <vt:lpstr>Monitoring After Reclassification</vt:lpstr>
      <vt:lpstr>Comments/Questions Please contact SAUSD EL Programs 714 558-5855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Reclassification Process</dc:title>
  <dc:creator>Vallejo, Eliana</dc:creator>
  <cp:lastModifiedBy>Vallejo, Eliana</cp:lastModifiedBy>
  <cp:revision>1</cp:revision>
  <cp:lastPrinted>2021-12-06T22:53:27Z</cp:lastPrinted>
  <dcterms:modified xsi:type="dcterms:W3CDTF">2022-12-16T20:53:50Z</dcterms:modified>
</cp:coreProperties>
</file>